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68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8" r:id="rId32"/>
    <p:sldId id="285" r:id="rId33"/>
    <p:sldId id="287" r:id="rId34"/>
    <p:sldId id="286" r:id="rId35"/>
    <p:sldId id="289" r:id="rId36"/>
    <p:sldId id="290" r:id="rId37"/>
    <p:sldId id="291" r:id="rId38"/>
    <p:sldId id="292" r:id="rId39"/>
    <p:sldId id="293" r:id="rId40"/>
    <p:sldId id="294" r:id="rId41"/>
    <p:sldId id="315" r:id="rId42"/>
    <p:sldId id="295" r:id="rId43"/>
    <p:sldId id="304" r:id="rId44"/>
    <p:sldId id="296" r:id="rId45"/>
    <p:sldId id="306" r:id="rId46"/>
    <p:sldId id="297" r:id="rId47"/>
    <p:sldId id="305" r:id="rId48"/>
    <p:sldId id="299" r:id="rId49"/>
    <p:sldId id="300" r:id="rId50"/>
    <p:sldId id="307" r:id="rId51"/>
    <p:sldId id="301" r:id="rId52"/>
    <p:sldId id="308" r:id="rId53"/>
    <p:sldId id="309" r:id="rId54"/>
    <p:sldId id="310" r:id="rId55"/>
    <p:sldId id="302" r:id="rId56"/>
    <p:sldId id="313" r:id="rId57"/>
    <p:sldId id="312" r:id="rId58"/>
    <p:sldId id="314" r:id="rId59"/>
    <p:sldId id="311" r:id="rId60"/>
    <p:sldId id="303" r:id="rId6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3919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71577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2153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3280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81283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2170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541335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5014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294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482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84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/>
              <a:t>7/3/2020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CC75CE5-40E9-4351-9FAD-037C532662BE}" type="datetimeFigureOut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7/3/2020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439780-4006-4E86-96FA-A31C3CF2CBE2}" type="slidenum">
              <a:rPr lang="en-US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en-US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1895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KỸ THUẬT LẬP TRÌNH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r>
              <a:rPr lang="en-US" dirty="0" smtClean="0"/>
              <a:t>GIẢNG VIÊN: NGUYỄN VÂN GIANG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98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8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1</a:t>
            </a:r>
            <a:br>
              <a:rPr lang="vi-VN" sz="3600" dirty="0" smtClean="0"/>
            </a:br>
            <a:r>
              <a:rPr lang="en-US" sz="3600" dirty="0" smtClean="0"/>
              <a:t>CÁC KHÁI NIỆM CƠ BẢN </a:t>
            </a:r>
            <a:br>
              <a:rPr lang="en-US" sz="3600" dirty="0" smtClean="0"/>
            </a:br>
            <a:r>
              <a:rPr lang="en-US" sz="3600" dirty="0" smtClean="0"/>
              <a:t>CỦA NGÔN NGỮ LẬP TRÌNH C/C++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/>
          </a:p>
          <a:p>
            <a:pPr algn="l"/>
            <a:r>
              <a:rPr lang="en-US" sz="3600" dirty="0" smtClean="0"/>
              <a:t>1.1. </a:t>
            </a:r>
            <a:r>
              <a:rPr lang="en-US" sz="3600" dirty="0" err="1" smtClean="0"/>
              <a:t>Khái</a:t>
            </a:r>
            <a:r>
              <a:rPr lang="en-US" sz="3600" dirty="0" smtClean="0"/>
              <a:t> </a:t>
            </a:r>
            <a:r>
              <a:rPr lang="en-US" sz="3600" dirty="0" err="1" smtClean="0"/>
              <a:t>quát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ngôn</a:t>
            </a:r>
            <a:r>
              <a:rPr lang="en-US" sz="3600" dirty="0" smtClean="0"/>
              <a:t> </a:t>
            </a:r>
            <a:r>
              <a:rPr lang="en-US" sz="3600" dirty="0" err="1" smtClean="0"/>
              <a:t>ngữ</a:t>
            </a:r>
            <a:r>
              <a:rPr lang="en-US" sz="3600" dirty="0" smtClean="0"/>
              <a:t> </a:t>
            </a:r>
            <a:r>
              <a:rPr lang="en-US" sz="3600" dirty="0" err="1" smtClean="0"/>
              <a:t>lập</a:t>
            </a:r>
            <a:r>
              <a:rPr lang="en-US" sz="3600" dirty="0" smtClean="0"/>
              <a:t> </a:t>
            </a:r>
            <a:r>
              <a:rPr lang="en-US" sz="3600" dirty="0" err="1" smtClean="0"/>
              <a:t>trình</a:t>
            </a:r>
            <a:r>
              <a:rPr lang="en-US" sz="3600" dirty="0" smtClean="0"/>
              <a:t> C/C++</a:t>
            </a:r>
          </a:p>
          <a:p>
            <a:pPr algn="l"/>
            <a:r>
              <a:rPr lang="fr-FR" sz="3600" dirty="0" smtClean="0"/>
              <a:t>1.2. </a:t>
            </a:r>
            <a:r>
              <a:rPr lang="fr-FR" sz="3600" dirty="0" err="1" smtClean="0"/>
              <a:t>Các</a:t>
            </a:r>
            <a:r>
              <a:rPr lang="fr-FR" sz="3600" dirty="0" smtClean="0"/>
              <a:t> </a:t>
            </a:r>
            <a:r>
              <a:rPr lang="fr-FR" sz="3600" dirty="0" err="1" smtClean="0"/>
              <a:t>kiểu</a:t>
            </a:r>
            <a:r>
              <a:rPr lang="fr-FR" sz="3600" dirty="0" smtClean="0"/>
              <a:t> </a:t>
            </a:r>
            <a:r>
              <a:rPr lang="fr-FR" sz="3600" dirty="0" err="1" smtClean="0"/>
              <a:t>dữ</a:t>
            </a:r>
            <a:r>
              <a:rPr lang="fr-FR" sz="3600" dirty="0" smtClean="0"/>
              <a:t> </a:t>
            </a:r>
            <a:r>
              <a:rPr lang="fr-FR" sz="3600" dirty="0" err="1" smtClean="0"/>
              <a:t>liệu</a:t>
            </a:r>
            <a:r>
              <a:rPr lang="fr-FR" sz="3600" dirty="0" smtClean="0"/>
              <a:t> </a:t>
            </a:r>
            <a:r>
              <a:rPr lang="fr-FR" sz="3600" dirty="0" err="1" smtClean="0"/>
              <a:t>cơ</a:t>
            </a:r>
            <a:r>
              <a:rPr lang="fr-FR" sz="3600" dirty="0" smtClean="0"/>
              <a:t> </a:t>
            </a:r>
            <a:r>
              <a:rPr lang="fr-FR" sz="3600" dirty="0" err="1" smtClean="0"/>
              <a:t>sở</a:t>
            </a:r>
            <a:endParaRPr lang="en-US" sz="3600" dirty="0" smtClean="0"/>
          </a:p>
          <a:p>
            <a:pPr algn="l"/>
            <a:r>
              <a:rPr lang="fr-FR" sz="3600" dirty="0" smtClean="0"/>
              <a:t>1.3. </a:t>
            </a:r>
            <a:r>
              <a:rPr lang="fr-FR" sz="3600" dirty="0" err="1" smtClean="0"/>
              <a:t>Biểu</a:t>
            </a:r>
            <a:r>
              <a:rPr lang="fr-FR" sz="3600" dirty="0" smtClean="0"/>
              <a:t> </a:t>
            </a:r>
            <a:r>
              <a:rPr lang="fr-FR" sz="3600" dirty="0" err="1" smtClean="0"/>
              <a:t>thức</a:t>
            </a:r>
            <a:r>
              <a:rPr lang="fr-FR" sz="3600" dirty="0" smtClean="0"/>
              <a:t> </a:t>
            </a:r>
            <a:r>
              <a:rPr lang="fr-FR" sz="3600" dirty="0" err="1" smtClean="0"/>
              <a:t>toán</a:t>
            </a:r>
            <a:r>
              <a:rPr lang="fr-FR" sz="3600" dirty="0" smtClean="0"/>
              <a:t> </a:t>
            </a:r>
            <a:r>
              <a:rPr lang="fr-FR" sz="3600" dirty="0" err="1" smtClean="0"/>
              <a:t>tử</a:t>
            </a:r>
            <a:r>
              <a:rPr lang="fr-FR" sz="3600" dirty="0" smtClean="0"/>
              <a:t> </a:t>
            </a:r>
            <a:r>
              <a:rPr lang="fr-FR" sz="3600" dirty="0" err="1" smtClean="0"/>
              <a:t>câu</a:t>
            </a:r>
            <a:r>
              <a:rPr lang="fr-FR" sz="3600" dirty="0" smtClean="0"/>
              <a:t> </a:t>
            </a:r>
            <a:r>
              <a:rPr lang="fr-FR" sz="3600" dirty="0" err="1" smtClean="0"/>
              <a:t>lệnh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4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62744" y="400396"/>
            <a:ext cx="8856984" cy="1220688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fontScale="5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en-US" sz="6400" dirty="0" smtClean="0">
                <a:effectLst/>
              </a:rPr>
              <a:t>1.1.KHÁI </a:t>
            </a:r>
            <a:r>
              <a:rPr lang="en-US" sz="6400" dirty="0">
                <a:effectLst/>
              </a:rPr>
              <a:t>QUÁT VỀ NGÔN NGỮ LẬP TRÌNH C/C</a:t>
            </a:r>
            <a:r>
              <a:rPr lang="en-US" sz="6400" baseline="30000" dirty="0">
                <a:effectLst/>
              </a:rPr>
              <a:t>++</a:t>
            </a:r>
            <a:endParaRPr lang="en-US" sz="6400" i="1" u="dbl" dirty="0">
              <a:effectLst/>
            </a:endParaRPr>
          </a:p>
          <a:p>
            <a:pPr algn="ctr">
              <a:defRPr/>
            </a:pPr>
            <a:r>
              <a:rPr lang="vi-VN" sz="3600" dirty="0" smtClean="0"/>
              <a:t/>
            </a:r>
            <a:br>
              <a:rPr lang="vi-VN" sz="3600" dirty="0" smtClean="0"/>
            </a:b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 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 THIỆU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2800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(program):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mã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nhằm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vấn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đề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cụ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smtClean="0">
                <a:latin typeface="Arial" pitchFamily="34" charset="0"/>
                <a:cs typeface="Arial" pitchFamily="34" charset="0"/>
              </a:rPr>
              <a:t>File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C:  *.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cpp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just"/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Sau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biên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dịch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: *.exe</a:t>
            </a:r>
            <a:endParaRPr lang="vi-VN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01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84784"/>
            <a:ext cx="8638728" cy="252028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(programming):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dựa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thuật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(algorithm)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cài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(programming language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).</a:t>
            </a:r>
          </a:p>
          <a:p>
            <a:pPr algn="just"/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mềm</a:t>
            </a:r>
            <a:r>
              <a:rPr lang="en-US" sz="30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(software):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chương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liên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nhau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giải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quyết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nào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000" dirty="0" err="1" smtClean="0">
                <a:latin typeface="Arial" pitchFamily="34" charset="0"/>
                <a:cs typeface="Arial" pitchFamily="34" charset="0"/>
              </a:rPr>
              <a:t>đó</a:t>
            </a: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7772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1412776"/>
            <a:ext cx="8638728" cy="244827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1.1.1.2.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ngôn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ngữ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C/C++</a:t>
            </a:r>
          </a:p>
          <a:p>
            <a:pPr algn="just"/>
            <a:r>
              <a:rPr lang="en-US" sz="3200" dirty="0" smtClean="0"/>
              <a:t>C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ngôn</a:t>
            </a:r>
            <a:r>
              <a:rPr lang="en-US" sz="3200" dirty="0"/>
              <a:t> </a:t>
            </a:r>
            <a:r>
              <a:rPr lang="en-US" sz="3200" dirty="0" err="1"/>
              <a:t>ngữ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cấp</a:t>
            </a:r>
            <a:r>
              <a:rPr lang="en-US" sz="3200" dirty="0"/>
              <a:t> </a:t>
            </a:r>
            <a:r>
              <a:rPr lang="en-US" sz="3200" dirty="0" err="1"/>
              <a:t>cao</a:t>
            </a:r>
            <a:r>
              <a:rPr lang="en-US" sz="3200" dirty="0"/>
              <a:t> </a:t>
            </a:r>
            <a:r>
              <a:rPr lang="en-US" sz="3200" dirty="0" err="1" smtClean="0"/>
              <a:t>được</a:t>
            </a:r>
            <a:r>
              <a:rPr lang="en-US" sz="3200" dirty="0" smtClean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bởi</a:t>
            </a:r>
            <a:r>
              <a:rPr lang="en-US" sz="3200" dirty="0"/>
              <a:t> Brian Kernighan </a:t>
            </a:r>
            <a:r>
              <a:rPr lang="en-US" sz="3200" dirty="0" err="1"/>
              <a:t>và</a:t>
            </a:r>
            <a:r>
              <a:rPr lang="en-US" sz="3200" dirty="0"/>
              <a:t> Dennis Ritchie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AT&amp;T Bell Labs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Mỹ</a:t>
            </a:r>
            <a:r>
              <a:rPr lang="en-US" sz="3200" dirty="0"/>
              <a:t> </a:t>
            </a:r>
            <a:r>
              <a:rPr lang="en-US" sz="3200" dirty="0" err="1"/>
              <a:t>năm</a:t>
            </a:r>
            <a:r>
              <a:rPr lang="en-US" sz="3200" dirty="0"/>
              <a:t> 1972. </a:t>
            </a:r>
            <a:endParaRPr lang="en-US" sz="3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sp>
        <p:nvSpPr>
          <p:cNvPr id="7" name="Rectangle 7"/>
          <p:cNvSpPr txBox="1">
            <a:spLocks noChangeArrowheads="1"/>
          </p:cNvSpPr>
          <p:nvPr/>
        </p:nvSpPr>
        <p:spPr>
          <a:xfrm>
            <a:off x="374073" y="4040413"/>
            <a:ext cx="8638728" cy="2592288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 smtClean="0"/>
              <a:t>1990: C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tiêu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quốc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ISO </a:t>
            </a:r>
            <a:r>
              <a:rPr lang="en-US" sz="3200" dirty="0" err="1" smtClean="0"/>
              <a:t>chính</a:t>
            </a:r>
            <a:r>
              <a:rPr lang="en-US" sz="3200" dirty="0" smtClean="0"/>
              <a:t> </a:t>
            </a:r>
            <a:r>
              <a:rPr lang="en-US" sz="3200" dirty="0" err="1" smtClean="0"/>
              <a:t>thức</a:t>
            </a:r>
            <a:r>
              <a:rPr lang="en-US" sz="3200" dirty="0" smtClean="0"/>
              <a:t> </a:t>
            </a:r>
            <a:r>
              <a:rPr lang="en-US" sz="3200" dirty="0" err="1" smtClean="0"/>
              <a:t>công</a:t>
            </a:r>
            <a:r>
              <a:rPr lang="en-US" sz="3200" dirty="0" smtClean="0"/>
              <a:t> </a:t>
            </a:r>
            <a:r>
              <a:rPr lang="en-US" sz="3200" dirty="0" err="1" smtClean="0"/>
              <a:t>nhận</a:t>
            </a:r>
            <a:r>
              <a:rPr lang="en-US" sz="3200" dirty="0" smtClean="0"/>
              <a:t> </a:t>
            </a:r>
            <a:r>
              <a:rPr lang="en-US" sz="3200" dirty="0" err="1" smtClean="0"/>
              <a:t>với</a:t>
            </a:r>
            <a:r>
              <a:rPr lang="en-US" sz="3200" dirty="0" smtClean="0"/>
              <a:t> </a:t>
            </a:r>
            <a:r>
              <a:rPr lang="en-US" sz="3200" dirty="0" err="1" smtClean="0"/>
              <a:t>tên</a:t>
            </a:r>
            <a:r>
              <a:rPr lang="en-US" sz="3200" dirty="0" smtClean="0"/>
              <a:t> </a:t>
            </a:r>
            <a:r>
              <a:rPr lang="en-US" sz="3200" dirty="0" err="1" smtClean="0"/>
              <a:t>gọi</a:t>
            </a:r>
            <a:r>
              <a:rPr lang="en-US" sz="3200" dirty="0" smtClean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Standard C đ</a:t>
            </a:r>
            <a:endParaRPr lang="en-US" sz="3200" dirty="0"/>
          </a:p>
          <a:p>
            <a:pPr algn="just"/>
            <a:r>
              <a:rPr lang="en-US" sz="3200" dirty="0"/>
              <a:t>C++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sự</a:t>
            </a:r>
            <a:r>
              <a:rPr lang="en-US" sz="3200" dirty="0"/>
              <a:t> </a:t>
            </a:r>
            <a:r>
              <a:rPr lang="en-US" sz="3200" dirty="0" err="1"/>
              <a:t>mở</a:t>
            </a:r>
            <a:r>
              <a:rPr lang="en-US" sz="3200" dirty="0"/>
              <a:t> </a:t>
            </a:r>
            <a:r>
              <a:rPr lang="en-US" sz="3200" dirty="0" err="1"/>
              <a:t>rộng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C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mô</a:t>
            </a:r>
            <a:r>
              <a:rPr lang="en-US" sz="3200" dirty="0"/>
              <a:t> </a:t>
            </a:r>
            <a:r>
              <a:rPr lang="en-US" sz="3200" dirty="0" err="1"/>
              <a:t>hình</a:t>
            </a:r>
            <a:r>
              <a:rPr lang="en-US" sz="3200" dirty="0"/>
              <a:t>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 smtClean="0"/>
              <a:t>hướng</a:t>
            </a:r>
            <a:r>
              <a:rPr lang="en-US" sz="3200" dirty="0" smtClean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tượng</a:t>
            </a:r>
            <a:r>
              <a:rPr lang="en-US" sz="3200" dirty="0"/>
              <a:t> (object-oriented programming). </a:t>
            </a:r>
          </a:p>
          <a:p>
            <a:pPr marL="285750" indent="-285750">
              <a:defRPr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33665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764704"/>
            <a:ext cx="8638728" cy="547260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1.1.1.3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Môi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1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1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C/C</a:t>
            </a:r>
            <a:r>
              <a:rPr lang="en-US" sz="31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++</a:t>
            </a:r>
          </a:p>
          <a:p>
            <a:pPr algn="just"/>
            <a:endParaRPr lang="en-US" sz="31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err="1">
                <a:solidFill>
                  <a:srgbClr val="FFC000"/>
                </a:solidFill>
              </a:rPr>
              <a:t>DevCpp</a:t>
            </a:r>
            <a:r>
              <a:rPr lang="en-US" sz="3200" dirty="0">
                <a:solidFill>
                  <a:srgbClr val="FFC000"/>
                </a:solidFill>
              </a:rPr>
              <a:t> (4.9.9.2) </a:t>
            </a:r>
            <a:r>
              <a:rPr lang="en-US" sz="3200" dirty="0"/>
              <a:t>là </a:t>
            </a:r>
            <a:r>
              <a:rPr lang="en-US" sz="3200" dirty="0" err="1"/>
              <a:t>phần</a:t>
            </a:r>
            <a:r>
              <a:rPr lang="en-US" sz="3200" dirty="0"/>
              <a:t> </a:t>
            </a:r>
            <a:r>
              <a:rPr lang="en-US" sz="3200" dirty="0" err="1"/>
              <a:t>mềm</a:t>
            </a:r>
            <a:r>
              <a:rPr lang="en-US" sz="3200" dirty="0"/>
              <a:t> mã </a:t>
            </a:r>
            <a:r>
              <a:rPr lang="en-US" sz="3200" dirty="0" err="1"/>
              <a:t>nguồn</a:t>
            </a:r>
            <a:r>
              <a:rPr lang="en-US" sz="3200" dirty="0"/>
              <a:t> </a:t>
            </a:r>
            <a:r>
              <a:rPr lang="en-US" sz="3200" dirty="0" err="1"/>
              <a:t>mơ</a:t>
            </a:r>
            <a:r>
              <a:rPr lang="en-US" sz="3200" dirty="0"/>
              <a:t>̉ </a:t>
            </a:r>
            <a:r>
              <a:rPr lang="en-US" sz="3200" dirty="0" err="1"/>
              <a:t>của</a:t>
            </a:r>
            <a:r>
              <a:rPr lang="en-US" sz="3200" dirty="0"/>
              <a:t> </a:t>
            </a:r>
            <a:r>
              <a:rPr lang="en-US" sz="3200" dirty="0" err="1"/>
              <a:t>hãng</a:t>
            </a:r>
            <a:r>
              <a:rPr lang="en-US" sz="3200" dirty="0"/>
              <a:t> Bloodshed </a:t>
            </a:r>
            <a:r>
              <a:rPr lang="en-US" sz="3200" dirty="0" smtClean="0"/>
              <a:t>Software.</a:t>
            </a:r>
          </a:p>
          <a:p>
            <a:pPr lvl="0" algn="just"/>
            <a:endParaRPr lang="en-US" sz="3200" dirty="0" smtClean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Code</a:t>
            </a:r>
            <a:r>
              <a:rPr lang="en-US" sz="3200" dirty="0">
                <a:solidFill>
                  <a:srgbClr val="FFC000"/>
                </a:solidFill>
              </a:rPr>
              <a:t>::Blocks 17.12</a:t>
            </a:r>
            <a:r>
              <a:rPr lang="en-US" sz="3200" dirty="0"/>
              <a:t> là </a:t>
            </a:r>
            <a:r>
              <a:rPr lang="en-US" sz="3200" dirty="0" err="1"/>
              <a:t>phần</a:t>
            </a:r>
            <a:r>
              <a:rPr lang="en-US" sz="3200" dirty="0"/>
              <a:t> </a:t>
            </a:r>
            <a:r>
              <a:rPr lang="en-US" sz="3200" dirty="0" err="1"/>
              <a:t>mềm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nguồn</a:t>
            </a:r>
            <a:r>
              <a:rPr lang="en-US" sz="3200" dirty="0"/>
              <a:t> </a:t>
            </a:r>
            <a:r>
              <a:rPr lang="en-US" sz="3200" dirty="0" err="1" smtClean="0"/>
              <a:t>mở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Code Blocks </a:t>
            </a:r>
          </a:p>
          <a:p>
            <a:pPr lvl="0" algn="just"/>
            <a:endParaRPr lang="en-US" sz="3200" dirty="0"/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Microsoft </a:t>
            </a:r>
            <a:r>
              <a:rPr lang="en-US" sz="3200" dirty="0">
                <a:solidFill>
                  <a:srgbClr val="FFC000"/>
                </a:solidFill>
              </a:rPr>
              <a:t>Visual </a:t>
            </a:r>
            <a:r>
              <a:rPr lang="en-US" sz="3200" dirty="0" err="1">
                <a:solidFill>
                  <a:srgbClr val="FFC000"/>
                </a:solidFill>
              </a:rPr>
              <a:t>Studio.Net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smtClean="0">
                <a:solidFill>
                  <a:srgbClr val="FFC000"/>
                </a:solidFill>
              </a:rPr>
              <a:t>2010/2015/2017/2019 </a:t>
            </a:r>
            <a:r>
              <a:rPr lang="en-US" sz="3200" dirty="0" err="1" smtClean="0"/>
              <a:t>của</a:t>
            </a:r>
            <a:r>
              <a:rPr lang="en-US" sz="3200" dirty="0" smtClean="0"/>
              <a:t> Microsoft</a:t>
            </a:r>
            <a:endParaRPr lang="en-US" sz="3200" dirty="0"/>
          </a:p>
          <a:p>
            <a:pPr algn="just"/>
            <a:endParaRPr lang="en-US" sz="31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692696"/>
            <a:ext cx="8638728" cy="5832648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 CÁC 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THÀNH PHẦN CƠ BẢN CỦA NGÔN NGỮ LẬP TRÌNH C/C++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1.1.2.1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Bộ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cái</a:t>
            </a:r>
            <a:r>
              <a:rPr lang="en-US" sz="2800" dirty="0">
                <a:solidFill>
                  <a:srgbClr val="FFC000"/>
                </a:solidFill>
              </a:rPr>
              <a:t> Latin:</a:t>
            </a:r>
            <a:r>
              <a:rPr lang="en-US" sz="2800" dirty="0"/>
              <a:t>	A, B, C, ..., Z, …, a, b, c, …, z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Bộ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chữ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số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thập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phân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	0, 1, 2, …, 9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toán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tử</a:t>
            </a:r>
            <a:r>
              <a:rPr lang="en-US" sz="2800" dirty="0">
                <a:solidFill>
                  <a:srgbClr val="FFC000"/>
                </a:solidFill>
              </a:rPr>
              <a:t>: </a:t>
            </a:r>
            <a:r>
              <a:rPr lang="en-US" sz="2800" dirty="0"/>
              <a:t>	+, -, *, /, %, =, !, …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ký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hiệu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khác</a:t>
            </a:r>
            <a:r>
              <a:rPr lang="en-US" sz="2800" dirty="0">
                <a:solidFill>
                  <a:srgbClr val="FFC000"/>
                </a:solidFill>
              </a:rPr>
              <a:t>:</a:t>
            </a:r>
            <a:r>
              <a:rPr lang="en-US" sz="2800" dirty="0"/>
              <a:t> , ; : _ ! # [] (),  % ,? &amp; . . . 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 err="1">
                <a:solidFill>
                  <a:srgbClr val="FFC000"/>
                </a:solidFill>
              </a:rPr>
              <a:t>Dấu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(space) </a:t>
            </a:r>
            <a:r>
              <a:rPr lang="en-US" sz="2800" dirty="0" err="1">
                <a:solidFill>
                  <a:srgbClr val="FFC000"/>
                </a:solidFill>
              </a:rPr>
              <a:t>dùng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đề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cách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các</a:t>
            </a:r>
            <a:r>
              <a:rPr lang="en-US" sz="2800" dirty="0">
                <a:solidFill>
                  <a:srgbClr val="FFC000"/>
                </a:solidFill>
              </a:rPr>
              <a:t> </a:t>
            </a:r>
            <a:r>
              <a:rPr lang="en-US" sz="2800" dirty="0" err="1">
                <a:solidFill>
                  <a:srgbClr val="FFC000"/>
                </a:solidFill>
              </a:rPr>
              <a:t>từ</a:t>
            </a:r>
            <a:r>
              <a:rPr lang="en-US" sz="2800" dirty="0">
                <a:solidFill>
                  <a:srgbClr val="FFC000"/>
                </a:solidFill>
              </a:rPr>
              <a:t>.</a:t>
            </a:r>
            <a:endParaRPr lang="en-US" dirty="0" smtClean="0">
              <a:solidFill>
                <a:srgbClr val="FFC000"/>
              </a:solidFill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1691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khóa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C</a:t>
            </a:r>
          </a:p>
          <a:p>
            <a:pPr algn="just"/>
            <a:endParaRPr lang="en-US" sz="28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L</a:t>
            </a:r>
            <a:r>
              <a:rPr lang="en-US" sz="3000" dirty="0" err="1" smtClean="0">
                <a:solidFill>
                  <a:srgbClr val="FFC000"/>
                </a:solidFill>
              </a:rPr>
              <a:t>à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dành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riêng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C, </a:t>
            </a:r>
            <a:r>
              <a:rPr lang="en-US" sz="3000" dirty="0" err="1" smtClean="0">
                <a:solidFill>
                  <a:srgbClr val="FFC000"/>
                </a:solidFill>
              </a:rPr>
              <a:t>không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được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nó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vào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việc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khác</a:t>
            </a:r>
            <a:r>
              <a:rPr lang="en-US" sz="3000" dirty="0" smtClean="0">
                <a:solidFill>
                  <a:srgbClr val="FFC000"/>
                </a:solidFill>
              </a:rPr>
              <a:t>. </a:t>
            </a:r>
            <a:r>
              <a:rPr lang="en-US" sz="3000" dirty="0" err="1" smtClean="0">
                <a:solidFill>
                  <a:srgbClr val="FFC000"/>
                </a:solidFill>
              </a:rPr>
              <a:t>Thông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các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từ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hóa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của</a:t>
            </a:r>
            <a:r>
              <a:rPr lang="en-US" sz="3000" dirty="0" smtClean="0">
                <a:solidFill>
                  <a:srgbClr val="FFC000"/>
                </a:solidFill>
              </a:rPr>
              <a:t> C </a:t>
            </a:r>
            <a:r>
              <a:rPr lang="en-US" sz="3000" dirty="0" err="1" smtClean="0">
                <a:solidFill>
                  <a:srgbClr val="FFC000"/>
                </a:solidFill>
              </a:rPr>
              <a:t>đều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dùng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chữ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thường</a:t>
            </a:r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endParaRPr lang="en-US" sz="3000" dirty="0" smtClean="0">
              <a:solidFill>
                <a:srgbClr val="FFC000"/>
              </a:solidFill>
            </a:endParaRPr>
          </a:p>
          <a:p>
            <a:pPr algn="just"/>
            <a:r>
              <a:rPr lang="en-US" sz="3000" dirty="0" err="1" smtClean="0"/>
              <a:t>Ví</a:t>
            </a:r>
            <a:r>
              <a:rPr lang="en-US" sz="3000" dirty="0" smtClean="0"/>
              <a:t>  </a:t>
            </a:r>
            <a:r>
              <a:rPr lang="en-US" sz="3000" dirty="0" err="1"/>
              <a:t>dụ</a:t>
            </a:r>
            <a:r>
              <a:rPr lang="en-US" sz="3000" dirty="0"/>
              <a:t> </a:t>
            </a:r>
            <a:r>
              <a:rPr lang="en-US" sz="3000" dirty="0" smtClean="0"/>
              <a:t>:</a:t>
            </a:r>
          </a:p>
          <a:p>
            <a:pPr algn="just"/>
            <a:r>
              <a:rPr lang="en-US" sz="3000" dirty="0"/>
              <a:t>if, else, switch, case, do, while, for, return, </a:t>
            </a:r>
            <a:r>
              <a:rPr lang="en-US" sz="3000" dirty="0" smtClean="0"/>
              <a:t>break</a:t>
            </a:r>
            <a:r>
              <a:rPr lang="en-US" sz="3000" dirty="0"/>
              <a:t>, </a:t>
            </a:r>
            <a:r>
              <a:rPr lang="en-US" sz="3000" dirty="0" smtClean="0"/>
              <a:t>continuous, include</a:t>
            </a:r>
            <a:r>
              <a:rPr lang="en-US" sz="3000" dirty="0"/>
              <a:t>, </a:t>
            </a:r>
            <a:r>
              <a:rPr lang="en-US" sz="3000" dirty="0" err="1"/>
              <a:t>typedef</a:t>
            </a:r>
            <a:r>
              <a:rPr lang="en-US" sz="3000" dirty="0"/>
              <a:t>, </a:t>
            </a:r>
            <a:r>
              <a:rPr lang="en-US" sz="3000" dirty="0" err="1"/>
              <a:t>struct</a:t>
            </a:r>
            <a:r>
              <a:rPr lang="en-US" sz="3000" dirty="0"/>
              <a:t>, </a:t>
            </a:r>
            <a:r>
              <a:rPr lang="en-US" sz="3000" dirty="0" err="1" smtClean="0"/>
              <a:t>int</a:t>
            </a:r>
            <a:r>
              <a:rPr lang="en-US" sz="3000" dirty="0"/>
              <a:t>, char, </a:t>
            </a:r>
            <a:r>
              <a:rPr lang="en-US" sz="3000" dirty="0" smtClean="0"/>
              <a:t>float,…</a:t>
            </a:r>
            <a:endParaRPr lang="en-US" sz="3000" dirty="0"/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8182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980728"/>
            <a:ext cx="8638728" cy="5544616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1.1.2.3.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33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3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tên</a:t>
            </a:r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500" dirty="0" err="1" smtClean="0">
                <a:solidFill>
                  <a:srgbClr val="FFC000"/>
                </a:solidFill>
              </a:rPr>
              <a:t>Tên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của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>
                <a:solidFill>
                  <a:srgbClr val="FFC000"/>
                </a:solidFill>
              </a:rPr>
              <a:t>C </a:t>
            </a:r>
            <a:r>
              <a:rPr lang="en-US" sz="3500" dirty="0" err="1">
                <a:solidFill>
                  <a:srgbClr val="FFC000"/>
                </a:solidFill>
              </a:rPr>
              <a:t>được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bắt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đầu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bằng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một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 smtClean="0">
                <a:solidFill>
                  <a:srgbClr val="FFC000"/>
                </a:solidFill>
              </a:rPr>
              <a:t>hoặc</a:t>
            </a:r>
            <a:r>
              <a:rPr lang="en-US" sz="3500" dirty="0" smtClean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dưới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smtClean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tiếp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theo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có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thể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là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cái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chữ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số</a:t>
            </a:r>
            <a:r>
              <a:rPr lang="en-US" sz="3500" dirty="0">
                <a:solidFill>
                  <a:srgbClr val="FFC000"/>
                </a:solidFill>
              </a:rPr>
              <a:t>, </a:t>
            </a:r>
            <a:r>
              <a:rPr lang="en-US" sz="3500" dirty="0" err="1">
                <a:solidFill>
                  <a:srgbClr val="FFC000"/>
                </a:solidFill>
              </a:rPr>
              <a:t>dấu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gạch</a:t>
            </a:r>
            <a:r>
              <a:rPr lang="en-US" sz="3500" dirty="0">
                <a:solidFill>
                  <a:srgbClr val="FFC000"/>
                </a:solidFill>
              </a:rPr>
              <a:t> </a:t>
            </a:r>
            <a:r>
              <a:rPr lang="en-US" sz="3500" dirty="0" err="1">
                <a:solidFill>
                  <a:srgbClr val="FFC000"/>
                </a:solidFill>
              </a:rPr>
              <a:t>nối</a:t>
            </a:r>
            <a:endParaRPr lang="en-US" sz="3500" dirty="0">
              <a:solidFill>
                <a:srgbClr val="FFC000"/>
              </a:solidFill>
            </a:endParaRPr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Không</a:t>
            </a:r>
            <a:r>
              <a:rPr lang="en-US" sz="3500" dirty="0" smtClean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</a:t>
            </a:r>
            <a:r>
              <a:rPr lang="en-US" sz="3500" dirty="0" err="1"/>
              <a:t>có</a:t>
            </a:r>
            <a:r>
              <a:rPr lang="en-US" sz="3500" dirty="0"/>
              <a:t> </a:t>
            </a:r>
            <a:r>
              <a:rPr lang="en-US" sz="3500" dirty="0" err="1"/>
              <a:t>khoảng</a:t>
            </a:r>
            <a:r>
              <a:rPr lang="en-US" sz="3500" dirty="0"/>
              <a:t> </a:t>
            </a:r>
            <a:r>
              <a:rPr lang="en-US" sz="3500" dirty="0" err="1"/>
              <a:t>trống</a:t>
            </a:r>
            <a:r>
              <a:rPr lang="en-US" sz="3500" dirty="0"/>
              <a:t> </a:t>
            </a:r>
            <a:r>
              <a:rPr lang="en-US" sz="3500" dirty="0" err="1"/>
              <a:t>trong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lvl="0" algn="just"/>
            <a:endParaRPr lang="en-US" sz="3500" dirty="0" smtClean="0"/>
          </a:p>
          <a:p>
            <a:pPr lvl="0" algn="just"/>
            <a:r>
              <a:rPr lang="en-US" sz="3500" dirty="0" smtClean="0"/>
              <a:t>- C </a:t>
            </a:r>
            <a:r>
              <a:rPr lang="en-US" sz="3500" dirty="0" err="1"/>
              <a:t>phân</a:t>
            </a:r>
            <a:r>
              <a:rPr lang="en-US" sz="3500" dirty="0"/>
              <a:t> </a:t>
            </a:r>
            <a:r>
              <a:rPr lang="en-US" sz="3500" dirty="0" err="1"/>
              <a:t>biệt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hoa</a:t>
            </a:r>
            <a:r>
              <a:rPr lang="en-US" sz="3500" dirty="0"/>
              <a:t> </a:t>
            </a:r>
            <a:r>
              <a:rPr lang="en-US" sz="3500" dirty="0" err="1"/>
              <a:t>chữ</a:t>
            </a:r>
            <a:r>
              <a:rPr lang="en-US" sz="3500" dirty="0"/>
              <a:t> </a:t>
            </a:r>
            <a:r>
              <a:rPr lang="en-US" sz="3500" dirty="0" err="1"/>
              <a:t>thường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với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endParaRPr lang="en-US" sz="3500" dirty="0" smtClean="0"/>
          </a:p>
          <a:p>
            <a:pPr marL="457200" lvl="0" indent="-457200" algn="just">
              <a:buFontTx/>
              <a:buChar char="-"/>
            </a:pPr>
            <a:endParaRPr lang="en-US" sz="3500" dirty="0"/>
          </a:p>
          <a:p>
            <a:pPr lvl="0" algn="just"/>
            <a:r>
              <a:rPr lang="en-US" sz="3500" dirty="0" smtClean="0"/>
              <a:t>- </a:t>
            </a:r>
            <a:r>
              <a:rPr lang="en-US" sz="3500" dirty="0" err="1" smtClean="0"/>
              <a:t>Khi</a:t>
            </a:r>
            <a:r>
              <a:rPr lang="en-US" sz="3500" dirty="0" smtClean="0"/>
              <a:t> </a:t>
            </a:r>
            <a:r>
              <a:rPr lang="en-US" sz="3500" dirty="0" err="1"/>
              <a:t>viết</a:t>
            </a:r>
            <a:r>
              <a:rPr lang="en-US" sz="3500" dirty="0"/>
              <a:t> </a:t>
            </a:r>
            <a:r>
              <a:rPr lang="en-US" sz="3500" dirty="0" err="1"/>
              <a:t>chương</a:t>
            </a:r>
            <a:r>
              <a:rPr lang="en-US" sz="3500" dirty="0"/>
              <a:t> </a:t>
            </a:r>
            <a:r>
              <a:rPr lang="en-US" sz="3500" dirty="0" err="1"/>
              <a:t>trình</a:t>
            </a:r>
            <a:r>
              <a:rPr lang="en-US" sz="3500" dirty="0"/>
              <a:t> ta </a:t>
            </a:r>
            <a:r>
              <a:rPr lang="en-US" sz="3500" dirty="0" err="1"/>
              <a:t>nên</a:t>
            </a:r>
            <a:r>
              <a:rPr lang="en-US" sz="3500" dirty="0"/>
              <a:t> </a:t>
            </a:r>
            <a:r>
              <a:rPr lang="en-US" sz="3500" dirty="0" err="1"/>
              <a:t>đặt</a:t>
            </a:r>
            <a:r>
              <a:rPr lang="en-US" sz="3500" dirty="0"/>
              <a:t> </a:t>
            </a:r>
            <a:r>
              <a:rPr lang="en-US" sz="3500" dirty="0" err="1" smtClean="0"/>
              <a:t>tên</a:t>
            </a:r>
            <a:r>
              <a:rPr lang="en-US" sz="3500" dirty="0" smtClean="0"/>
              <a:t> </a:t>
            </a:r>
            <a:r>
              <a:rPr lang="en-US" sz="3500" dirty="0" err="1"/>
              <a:t>sao</a:t>
            </a:r>
            <a:r>
              <a:rPr lang="en-US" sz="3500" dirty="0"/>
              <a:t> </a:t>
            </a:r>
            <a:r>
              <a:rPr lang="en-US" sz="3500" dirty="0" err="1"/>
              <a:t>cho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nói</a:t>
            </a:r>
            <a:r>
              <a:rPr lang="en-US" sz="3500" dirty="0"/>
              <a:t> </a:t>
            </a:r>
            <a:r>
              <a:rPr lang="en-US" sz="3500" dirty="0" err="1"/>
              <a:t>lên</a:t>
            </a:r>
            <a:r>
              <a:rPr lang="en-US" sz="3500" dirty="0"/>
              <a:t> </a:t>
            </a:r>
            <a:r>
              <a:rPr lang="en-US" sz="3500" dirty="0" err="1"/>
              <a:t>được</a:t>
            </a:r>
            <a:r>
              <a:rPr lang="en-US" sz="3500" dirty="0"/>
              <a:t> ý </a:t>
            </a:r>
            <a:r>
              <a:rPr lang="en-US" sz="3500" dirty="0" err="1"/>
              <a:t>nghĩa</a:t>
            </a:r>
            <a:r>
              <a:rPr lang="en-US" sz="3500" dirty="0"/>
              <a:t> </a:t>
            </a:r>
            <a:r>
              <a:rPr lang="en-US" sz="3500" dirty="0" err="1"/>
              <a:t>của</a:t>
            </a:r>
            <a:r>
              <a:rPr lang="en-US" sz="3500" dirty="0"/>
              <a:t> </a:t>
            </a:r>
            <a:r>
              <a:rPr lang="en-US" sz="3500" dirty="0" err="1"/>
              <a:t>đối</a:t>
            </a:r>
            <a:r>
              <a:rPr lang="en-US" sz="3500" dirty="0"/>
              <a:t> </a:t>
            </a:r>
            <a:r>
              <a:rPr lang="en-US" sz="3500" dirty="0" err="1"/>
              <a:t>tượng</a:t>
            </a:r>
            <a:r>
              <a:rPr lang="en-US" sz="3500" dirty="0"/>
              <a:t> </a:t>
            </a:r>
            <a:r>
              <a:rPr lang="en-US" sz="3500" dirty="0" err="1"/>
              <a:t>mà</a:t>
            </a:r>
            <a:r>
              <a:rPr lang="en-US" sz="3500" dirty="0"/>
              <a:t> </a:t>
            </a:r>
            <a:r>
              <a:rPr lang="en-US" sz="3500" dirty="0" err="1"/>
              <a:t>chúng</a:t>
            </a:r>
            <a:r>
              <a:rPr lang="en-US" sz="3500" dirty="0"/>
              <a:t> </a:t>
            </a:r>
            <a:r>
              <a:rPr lang="en-US" sz="3500" dirty="0" err="1"/>
              <a:t>biểu</a:t>
            </a:r>
            <a:r>
              <a:rPr lang="en-US" sz="3500" dirty="0"/>
              <a:t> </a:t>
            </a:r>
            <a:r>
              <a:rPr lang="en-US" sz="3500" dirty="0" err="1" smtClean="0"/>
              <a:t>diễn</a:t>
            </a:r>
            <a:r>
              <a:rPr lang="en-US" sz="3500" dirty="0"/>
              <a:t>.</a:t>
            </a:r>
          </a:p>
          <a:p>
            <a:pPr algn="just"/>
            <a:endParaRPr lang="en-US" sz="33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7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1.1.2.4. </a:t>
            </a:r>
            <a:r>
              <a:rPr lang="de-DE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Cách ghi chú thích trong chương trình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de-DE" sz="3200" dirty="0">
                <a:solidFill>
                  <a:srgbClr val="FFC000"/>
                </a:solidFill>
              </a:rPr>
              <a:t>Khi viết chương trình nên đưa vào các câu chú thích (comment) để làm cho chương trình rõ ràng, dễ hiểu.</a:t>
            </a:r>
          </a:p>
          <a:p>
            <a:pPr lvl="0" algn="just"/>
            <a:r>
              <a:rPr lang="de-DE" sz="2800" dirty="0"/>
              <a:t>Cách 1: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//Lop 19T4-LTM1</a:t>
            </a: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nt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algn="just"/>
            <a:r>
              <a:rPr lang="de-DE" sz="2800" dirty="0"/>
              <a:t>Cách </a:t>
            </a:r>
            <a:r>
              <a:rPr lang="de-DE" sz="2800" dirty="0" smtClean="0"/>
              <a:t>2: </a:t>
            </a:r>
            <a:endParaRPr lang="en-US" sz="2800" dirty="0"/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/*</a:t>
            </a:r>
            <a:r>
              <a:rPr lang="en-US" sz="2800" dirty="0" err="1" smtClean="0">
                <a:latin typeface="Courier New" pitchFamily="49" charset="0"/>
                <a:cs typeface="Courier New" pitchFamily="49" charset="0"/>
              </a:rPr>
              <a:t>Tac</a:t>
            </a:r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gia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chuong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trinh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: Nguyen </a:t>
            </a:r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Thanh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Nam </a:t>
            </a:r>
          </a:p>
          <a:p>
            <a:pPr lvl="0" algn="just"/>
            <a:r>
              <a:rPr lang="en-US" sz="2800" dirty="0" smtClean="0">
                <a:latin typeface="Courier New" pitchFamily="49" charset="0"/>
                <a:cs typeface="Courier New" pitchFamily="49" charset="0"/>
              </a:rPr>
              <a:t>Lop 19T4-LTM1*/</a:t>
            </a:r>
            <a:endParaRPr lang="en-US" sz="2800" dirty="0">
              <a:latin typeface="Courier New" pitchFamily="49" charset="0"/>
              <a:cs typeface="Courier New" pitchFamily="49" charset="0"/>
            </a:endParaRPr>
          </a:p>
          <a:p>
            <a:pPr lvl="0" algn="just"/>
            <a:r>
              <a:rPr lang="en-US" sz="2800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800" dirty="0">
                <a:latin typeface="Courier New" pitchFamily="49" charset="0"/>
                <a:cs typeface="Courier New" pitchFamily="49" charset="0"/>
              </a:rPr>
              <a:t> main ()</a:t>
            </a:r>
          </a:p>
          <a:p>
            <a:pPr lvl="0" algn="just"/>
            <a:r>
              <a:rPr lang="en-US" sz="2800" dirty="0">
                <a:latin typeface="Courier New" pitchFamily="49" charset="0"/>
                <a:cs typeface="Courier New" pitchFamily="49" charset="0"/>
              </a:rPr>
              <a:t>….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402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1.1.2.5.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chấm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câu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3000" dirty="0" err="1">
                <a:solidFill>
                  <a:srgbClr val="FFC000"/>
                </a:solidFill>
              </a:rPr>
              <a:t>Mỗi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câu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trong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chương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trình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phải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được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kết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thúc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bằng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 </a:t>
            </a:r>
            <a:r>
              <a:rPr lang="en-US" sz="3000" dirty="0" err="1">
                <a:solidFill>
                  <a:srgbClr val="FFC000"/>
                </a:solidFill>
              </a:rPr>
              <a:t>tuy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nhiên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một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số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lệnh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đặc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biệt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thì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không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có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dấu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chấm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>
                <a:solidFill>
                  <a:srgbClr val="FFC000"/>
                </a:solidFill>
              </a:rPr>
              <a:t>phẩy</a:t>
            </a:r>
            <a:r>
              <a:rPr lang="en-US" sz="3000" dirty="0">
                <a:solidFill>
                  <a:srgbClr val="FFC000"/>
                </a:solidFill>
              </a:rPr>
              <a:t> (;) ở </a:t>
            </a:r>
            <a:r>
              <a:rPr lang="en-US" sz="3000" dirty="0" err="1">
                <a:solidFill>
                  <a:srgbClr val="FFC000"/>
                </a:solidFill>
              </a:rPr>
              <a:t>cuối</a:t>
            </a:r>
            <a:r>
              <a:rPr lang="en-US" sz="3000" dirty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câu</a:t>
            </a:r>
            <a:r>
              <a:rPr lang="en-US" sz="3000" dirty="0" smtClean="0">
                <a:solidFill>
                  <a:srgbClr val="FFC000"/>
                </a:solidFill>
              </a:rPr>
              <a:t>.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1.1.2.6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chương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000" dirty="0"/>
          </a:p>
          <a:p>
            <a:pPr algn="just"/>
            <a:endParaRPr lang="en-US" sz="4700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r>
              <a:rPr lang="en-US" sz="2000" dirty="0"/>
              <a:t> </a:t>
            </a:r>
          </a:p>
          <a:p>
            <a:pPr lvl="0" algn="just"/>
            <a:endParaRPr lang="en-US" sz="30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87322"/>
            <a:ext cx="5911205" cy="2538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357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1.1.2.7.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bước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lập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0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bản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1. </a:t>
            </a:r>
            <a:r>
              <a:rPr lang="en-US" sz="3200" dirty="0" err="1" smtClean="0">
                <a:solidFill>
                  <a:srgbClr val="FFC000"/>
                </a:solidFill>
              </a:rPr>
              <a:t>Tìm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hiểu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phân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tích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mô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hóa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2. </a:t>
            </a:r>
            <a:r>
              <a:rPr lang="en-US" sz="3200" dirty="0" err="1" smtClean="0">
                <a:solidFill>
                  <a:srgbClr val="FFC000"/>
                </a:solidFill>
              </a:rPr>
              <a:t>Xây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phù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hợp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để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giải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quyết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bài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3. </a:t>
            </a:r>
            <a:r>
              <a:rPr lang="en-US" sz="3200" dirty="0" err="1" smtClean="0">
                <a:solidFill>
                  <a:srgbClr val="FFC000"/>
                </a:solidFill>
              </a:rPr>
              <a:t>Cài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đặt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thuật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tóan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bằng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ngôn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ngữ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lập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4. </a:t>
            </a:r>
            <a:r>
              <a:rPr lang="en-US" sz="3200" dirty="0" err="1" smtClean="0">
                <a:solidFill>
                  <a:srgbClr val="FFC000"/>
                </a:solidFill>
              </a:rPr>
              <a:t>Biên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dịch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sửa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lỗi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5. </a:t>
            </a:r>
            <a:r>
              <a:rPr lang="en-US" sz="3200" dirty="0" err="1" smtClean="0">
                <a:solidFill>
                  <a:srgbClr val="FFC000"/>
                </a:solidFill>
              </a:rPr>
              <a:t>Chạy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thử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nghiệm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và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hòan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thiện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trình</a:t>
            </a:r>
            <a:endParaRPr lang="en-US" sz="3200" dirty="0">
              <a:solidFill>
                <a:srgbClr val="FFC000"/>
              </a:solidFill>
            </a:endParaRPr>
          </a:p>
          <a:p>
            <a:pPr lvl="0" algn="just"/>
            <a:endParaRPr lang="en-US" sz="3200" dirty="0" smtClean="0">
              <a:solidFill>
                <a:srgbClr val="FFC000"/>
              </a:solidFill>
            </a:endParaRPr>
          </a:p>
          <a:p>
            <a:pPr lvl="0" algn="just"/>
            <a:r>
              <a:rPr lang="en-US" sz="3200" dirty="0" smtClean="0">
                <a:solidFill>
                  <a:srgbClr val="FFC000"/>
                </a:solidFill>
              </a:rPr>
              <a:t>6. </a:t>
            </a:r>
            <a:r>
              <a:rPr lang="en-US" sz="3200" dirty="0" err="1" smtClean="0">
                <a:solidFill>
                  <a:srgbClr val="FFC000"/>
                </a:solidFill>
              </a:rPr>
              <a:t>Tối</a:t>
            </a:r>
            <a:r>
              <a:rPr lang="en-US" sz="3200" dirty="0" smtClean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ưu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chương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 smtClean="0">
                <a:solidFill>
                  <a:srgbClr val="FFC000"/>
                </a:solidFill>
              </a:rPr>
              <a:t>trình</a:t>
            </a:r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57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1.1.3</a:t>
            </a: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CÁCH TẠO FILE MÃ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NGUỒN</a:t>
            </a:r>
            <a:endParaRPr lang="en-US" sz="3200" dirty="0"/>
          </a:p>
          <a:p>
            <a:pPr algn="ctr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2050" name="Picture 2" descr="C:\Program Files (x86)\Microsoft Office\MEDIA\CAGCAT10\j019538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88840"/>
            <a:ext cx="3694351" cy="3771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085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1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 CÁC KIỂU DỮ LIỆU CƠ SỞ</a:t>
            </a:r>
          </a:p>
          <a:p>
            <a:pPr algn="just"/>
            <a:r>
              <a:rPr lang="en-US" sz="4100" b="1" dirty="0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1.2.1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.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Các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kiểu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dữ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liệu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cơ</a:t>
            </a:r>
            <a:r>
              <a:rPr lang="en-US" sz="41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100" b="1" dirty="0" err="1" smtClean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sở</a:t>
            </a:r>
            <a:endParaRPr lang="en-US" sz="4100" b="1" dirty="0" smtClean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3100" dirty="0">
                <a:solidFill>
                  <a:srgbClr val="FFC000"/>
                </a:solidFill>
              </a:rPr>
              <a:t>1.2.1.1. </a:t>
            </a:r>
            <a:r>
              <a:rPr lang="en-US" sz="3100" dirty="0" err="1">
                <a:solidFill>
                  <a:srgbClr val="FFC000"/>
                </a:solidFill>
              </a:rPr>
              <a:t>Kiểu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ký</a:t>
            </a:r>
            <a:r>
              <a:rPr lang="en-US" sz="3100" dirty="0">
                <a:solidFill>
                  <a:srgbClr val="FFC000"/>
                </a:solidFill>
              </a:rPr>
              <a:t> </a:t>
            </a:r>
            <a:r>
              <a:rPr lang="en-US" sz="3100" dirty="0" err="1">
                <a:solidFill>
                  <a:srgbClr val="FFC000"/>
                </a:solidFill>
              </a:rPr>
              <a:t>tự</a:t>
            </a:r>
            <a:r>
              <a:rPr lang="en-US" sz="3100" dirty="0">
                <a:solidFill>
                  <a:srgbClr val="FFC000"/>
                </a:solidFill>
              </a:rPr>
              <a:t>  (character</a:t>
            </a:r>
            <a:r>
              <a:rPr lang="en-US" sz="3100" dirty="0" smtClean="0">
                <a:solidFill>
                  <a:srgbClr val="FFC000"/>
                </a:solidFill>
              </a:rPr>
              <a:t>)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>
                <a:solidFill>
                  <a:srgbClr val="FFC000"/>
                </a:solidFill>
              </a:rPr>
              <a:t>ký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>
                <a:solidFill>
                  <a:srgbClr val="FFC000"/>
                </a:solidFill>
              </a:rPr>
              <a:t>hiệu</a:t>
            </a:r>
            <a:r>
              <a:rPr lang="en-US" sz="3200" dirty="0">
                <a:solidFill>
                  <a:srgbClr val="FFC000"/>
                </a:solidFill>
              </a:rPr>
              <a:t> </a:t>
            </a:r>
            <a:r>
              <a:rPr lang="en-US" sz="3200" dirty="0" err="1"/>
              <a:t>xác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bảng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ASCII (</a:t>
            </a:r>
            <a:r>
              <a:rPr lang="en-US" sz="3200" dirty="0" err="1"/>
              <a:t>xem</a:t>
            </a:r>
            <a:r>
              <a:rPr lang="en-US" sz="3200" dirty="0"/>
              <a:t> </a:t>
            </a:r>
            <a:r>
              <a:rPr lang="en-US" sz="3200" dirty="0" err="1"/>
              <a:t>phụ</a:t>
            </a:r>
            <a:r>
              <a:rPr lang="en-US" sz="3200" dirty="0"/>
              <a:t> </a:t>
            </a:r>
            <a:r>
              <a:rPr lang="en-US" sz="3200" dirty="0" err="1"/>
              <a:t>lục</a:t>
            </a:r>
            <a:r>
              <a:rPr lang="en-US" sz="3200" dirty="0"/>
              <a:t>). </a:t>
            </a:r>
            <a:endParaRPr lang="en-US" sz="3200" dirty="0" smtClean="0"/>
          </a:p>
          <a:p>
            <a:pPr algn="just"/>
            <a:r>
              <a:rPr lang="en-US" sz="3200" dirty="0" err="1" smtClean="0"/>
              <a:t>Mỗi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dài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1 byte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tương</a:t>
            </a:r>
            <a:r>
              <a:rPr lang="en-US" sz="3200" dirty="0"/>
              <a:t> </a:t>
            </a:r>
            <a:r>
              <a:rPr lang="en-US" sz="3200" dirty="0" err="1"/>
              <a:t>ứng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giá</a:t>
            </a:r>
            <a:r>
              <a:rPr lang="en-US" sz="3200" dirty="0"/>
              <a:t> </a:t>
            </a:r>
            <a:r>
              <a:rPr lang="en-US" sz="3200" dirty="0" err="1"/>
              <a:t>trị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mã</a:t>
            </a:r>
            <a:r>
              <a:rPr lang="en-US" sz="3200" dirty="0"/>
              <a:t> ASCII. </a:t>
            </a:r>
          </a:p>
          <a:p>
            <a:pPr algn="just"/>
            <a:r>
              <a:rPr lang="en-US" sz="3200" dirty="0" err="1"/>
              <a:t>Mỗi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bao</a:t>
            </a:r>
            <a:r>
              <a:rPr lang="en-US" sz="3200" dirty="0"/>
              <a:t> </a:t>
            </a:r>
            <a:r>
              <a:rPr lang="en-US" sz="3200" dirty="0" err="1"/>
              <a:t>bằng</a:t>
            </a:r>
            <a:r>
              <a:rPr lang="en-US" sz="3200" dirty="0"/>
              <a:t> </a:t>
            </a:r>
            <a:r>
              <a:rPr lang="en-US" sz="3200" dirty="0" err="1"/>
              <a:t>dấu</a:t>
            </a:r>
            <a:r>
              <a:rPr lang="en-US" sz="3200" dirty="0"/>
              <a:t> </a:t>
            </a:r>
            <a:r>
              <a:rPr lang="en-US" sz="3200" dirty="0" err="1"/>
              <a:t>nháy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, </a:t>
            </a:r>
            <a:r>
              <a:rPr lang="en-US" sz="3200" dirty="0" err="1"/>
              <a:t>ví</a:t>
            </a:r>
            <a:r>
              <a:rPr lang="en-US" sz="3200" dirty="0"/>
              <a:t> </a:t>
            </a:r>
            <a:r>
              <a:rPr lang="en-US" sz="3200" dirty="0" err="1"/>
              <a:t>dụ</a:t>
            </a:r>
            <a:r>
              <a:rPr lang="en-US" sz="3200" dirty="0"/>
              <a:t> ‘a’, ‘A’,’1’,’2’,..và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dạng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>
                <a:solidFill>
                  <a:srgbClr val="FFC000"/>
                </a:solidFill>
              </a:rPr>
              <a:t>%c</a:t>
            </a:r>
            <a:r>
              <a:rPr lang="en-US" sz="3200" dirty="0"/>
              <a:t>.</a:t>
            </a:r>
          </a:p>
          <a:p>
            <a:pPr algn="just"/>
            <a:r>
              <a:rPr lang="en-US" sz="3200" dirty="0" err="1"/>
              <a:t>Ngoài</a:t>
            </a:r>
            <a:r>
              <a:rPr lang="en-US" sz="3200" dirty="0"/>
              <a:t> </a:t>
            </a:r>
            <a:r>
              <a:rPr lang="en-US" sz="3200" dirty="0" err="1"/>
              <a:t>ra</a:t>
            </a:r>
            <a:r>
              <a:rPr lang="en-US" sz="3200" dirty="0"/>
              <a:t>, </a:t>
            </a:r>
            <a:r>
              <a:rPr lang="en-US" sz="3200" dirty="0" err="1"/>
              <a:t>cũng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/>
              <a:t>dùng</a:t>
            </a:r>
            <a:r>
              <a:rPr lang="en-US" sz="3200" dirty="0"/>
              <a:t> </a:t>
            </a:r>
            <a:r>
              <a:rPr lang="en-US" sz="3200" dirty="0" err="1"/>
              <a:t>kiểu</a:t>
            </a:r>
            <a:r>
              <a:rPr lang="en-US" sz="3200" dirty="0"/>
              <a:t> </a:t>
            </a:r>
            <a:r>
              <a:rPr lang="en-US" sz="3200" dirty="0" err="1"/>
              <a:t>ký</a:t>
            </a:r>
            <a:r>
              <a:rPr lang="en-US" sz="3200" dirty="0"/>
              <a:t> </a:t>
            </a:r>
            <a:r>
              <a:rPr lang="en-US" sz="3200" dirty="0" err="1"/>
              <a:t>tự</a:t>
            </a:r>
            <a:r>
              <a:rPr lang="en-US" sz="3200" dirty="0"/>
              <a:t> </a:t>
            </a:r>
            <a:r>
              <a:rPr lang="en-US" sz="3200" dirty="0" err="1"/>
              <a:t>để</a:t>
            </a:r>
            <a:r>
              <a:rPr lang="en-US" sz="3200" dirty="0"/>
              <a:t> </a:t>
            </a:r>
            <a:r>
              <a:rPr lang="en-US" sz="3200" dirty="0" err="1"/>
              <a:t>biểu</a:t>
            </a:r>
            <a:r>
              <a:rPr lang="en-US" sz="3200" dirty="0"/>
              <a:t> </a:t>
            </a:r>
            <a:r>
              <a:rPr lang="en-US" sz="3200" dirty="0" err="1"/>
              <a:t>diễn</a:t>
            </a:r>
            <a:r>
              <a:rPr lang="en-US" sz="3200" dirty="0"/>
              <a:t>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 smtClean="0"/>
              <a:t>nguyên</a:t>
            </a:r>
            <a:endParaRPr lang="en-US" sz="3200" dirty="0"/>
          </a:p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just"/>
            <a:endParaRPr lang="en-US" sz="3000" dirty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20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3100" dirty="0">
              <a:solidFill>
                <a:srgbClr val="FFC000"/>
              </a:solidFill>
            </a:endParaRPr>
          </a:p>
          <a:p>
            <a:pPr algn="just"/>
            <a:endParaRPr lang="en-US" sz="3200" dirty="0"/>
          </a:p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nguyên</a:t>
            </a:r>
            <a:r>
              <a:rPr lang="en-US" sz="2900" dirty="0">
                <a:solidFill>
                  <a:srgbClr val="FFC000"/>
                </a:solidFill>
              </a:rPr>
              <a:t> (integer 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983362"/>
              </p:ext>
            </p:extLst>
          </p:nvPr>
        </p:nvGraphicFramePr>
        <p:xfrm>
          <a:off x="395534" y="692696"/>
          <a:ext cx="8064897" cy="13328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65399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75977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6331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7351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1430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54288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-128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127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949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char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255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%d, %i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2954679"/>
              </p:ext>
            </p:extLst>
          </p:nvPr>
        </p:nvGraphicFramePr>
        <p:xfrm>
          <a:off x="381000" y="2616676"/>
          <a:ext cx="8079432" cy="412429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364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2030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138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32613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85528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short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-32.768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32.767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%hi, 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hd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short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65.535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hu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24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2400" b="1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2400" b="1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en-US" sz="2400" b="1" kern="1200" dirty="0">
                          <a:solidFill>
                            <a:schemeClr val="lt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%i, %d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unsigned 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int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4.294.967.296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-2.147.483.648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2.147.483.647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%li, %ld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4.294.967.245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%lu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18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-9.223.372.036.854.775.808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  <a:latin typeface="Arial" pitchFamily="34" charset="0"/>
                          <a:cs typeface="Arial" pitchFamily="34" charset="0"/>
                        </a:rPr>
                        <a:t>9223372036854775807 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%lld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5111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unsigned long long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1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18446744073709551616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3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13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llu</a:t>
                      </a:r>
                      <a:endParaRPr lang="en-US" sz="1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0605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2900" dirty="0" smtClean="0">
                <a:solidFill>
                  <a:srgbClr val="FFC000"/>
                </a:solidFill>
              </a:rPr>
              <a:t>1.2.1.2</a:t>
            </a:r>
            <a:r>
              <a:rPr lang="en-US" sz="2900" dirty="0">
                <a:solidFill>
                  <a:srgbClr val="FFC000"/>
                </a:solidFill>
              </a:rPr>
              <a:t>. </a:t>
            </a:r>
            <a:r>
              <a:rPr lang="en-US" sz="2900" dirty="0" err="1">
                <a:solidFill>
                  <a:srgbClr val="FFC000"/>
                </a:solidFill>
              </a:rPr>
              <a:t>Kiểu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>
                <a:solidFill>
                  <a:srgbClr val="FFC000"/>
                </a:solidFill>
              </a:rPr>
              <a:t>số</a:t>
            </a:r>
            <a:r>
              <a:rPr lang="en-US" sz="2900" dirty="0">
                <a:solidFill>
                  <a:srgbClr val="FFC000"/>
                </a:solidFill>
              </a:rPr>
              <a:t> </a:t>
            </a:r>
            <a:r>
              <a:rPr lang="en-US" sz="2900" dirty="0" err="1" smtClean="0">
                <a:solidFill>
                  <a:srgbClr val="FFC000"/>
                </a:solidFill>
              </a:rPr>
              <a:t>thực</a:t>
            </a:r>
            <a:r>
              <a:rPr lang="en-US" sz="2900" dirty="0" smtClean="0">
                <a:solidFill>
                  <a:srgbClr val="FFC000"/>
                </a:solidFill>
              </a:rPr>
              <a:t> (real </a:t>
            </a:r>
            <a:r>
              <a:rPr lang="en-US" sz="2900" dirty="0">
                <a:solidFill>
                  <a:srgbClr val="FFC000"/>
                </a:solidFill>
              </a:rPr>
              <a:t>number)</a:t>
            </a: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758666"/>
              </p:ext>
            </p:extLst>
          </p:nvPr>
        </p:nvGraphicFramePr>
        <p:xfrm>
          <a:off x="368924" y="2060848"/>
          <a:ext cx="8307531" cy="376076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0695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690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9549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4239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209363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Kiểu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Số byte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Minimum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Maximum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Định dạng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float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32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en-US" sz="32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%f, %e, %g</a:t>
                      </a:r>
                      <a:endParaRPr lang="en-US" sz="3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4299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-1.7x10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1.7x10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308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%lg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212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long double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-3.4x10</a:t>
                      </a:r>
                      <a:r>
                        <a:rPr lang="en-US" sz="2400" baseline="3000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r>
                        <a:rPr lang="en-US" sz="240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24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3.4x10</a:t>
                      </a:r>
                      <a:r>
                        <a:rPr lang="en-US" sz="2400" baseline="30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4932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%Lf, %Le, %</a:t>
                      </a:r>
                      <a:r>
                        <a:rPr lang="en-US" sz="2400" dirty="0" err="1">
                          <a:effectLst/>
                          <a:latin typeface="Arial" pitchFamily="34" charset="0"/>
                          <a:cs typeface="Arial" pitchFamily="34" charset="0"/>
                        </a:rPr>
                        <a:t>Lg</a:t>
                      </a:r>
                      <a:endParaRPr lang="en-US" sz="2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810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836712"/>
            <a:ext cx="8638728" cy="5688632"/>
          </a:xfrm>
          <a:prstGeom prst="rect">
            <a:avLst/>
          </a:prstGeom>
        </p:spPr>
        <p:txBody>
          <a:bodyPr vert="horz" lIns="0" rIns="18288">
            <a:normAutofit fontScale="925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defRPr/>
            </a:pPr>
            <a:r>
              <a:rPr lang="en-US" sz="3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1.2.2. KHÁI NIỆM VỀ HẰNG VÀ </a:t>
            </a:r>
            <a:r>
              <a:rPr lang="en-US" sz="3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BIẾN</a:t>
            </a: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>
                <a:solidFill>
                  <a:srgbClr val="FFC000"/>
                </a:solidFill>
              </a:rPr>
              <a:t>1.2.2.1. </a:t>
            </a:r>
            <a:r>
              <a:rPr lang="en-US" sz="2900" dirty="0" err="1">
                <a:solidFill>
                  <a:srgbClr val="FFC000"/>
                </a:solidFill>
              </a:rPr>
              <a:t>Hằng</a:t>
            </a:r>
            <a:r>
              <a:rPr lang="en-US" sz="2900" dirty="0">
                <a:solidFill>
                  <a:srgbClr val="FFC000"/>
                </a:solidFill>
              </a:rPr>
              <a:t> (</a:t>
            </a:r>
            <a:r>
              <a:rPr lang="en-US" sz="2900" dirty="0" smtClean="0">
                <a:solidFill>
                  <a:srgbClr val="FFC000"/>
                </a:solidFill>
              </a:rPr>
              <a:t>Constant)</a:t>
            </a:r>
          </a:p>
          <a:p>
            <a:pPr algn="just"/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thể</a:t>
            </a:r>
            <a:r>
              <a:rPr lang="en-US" sz="3200" dirty="0"/>
              <a:t> </a:t>
            </a:r>
            <a:r>
              <a:rPr lang="en-US" sz="3200" dirty="0" err="1" smtClean="0"/>
              <a:t>là</a:t>
            </a:r>
            <a:r>
              <a:rPr lang="en-US" sz="3200" dirty="0" smtClean="0"/>
              <a:t> </a:t>
            </a:r>
            <a:r>
              <a:rPr lang="en-US" sz="3200" dirty="0" err="1" smtClean="0"/>
              <a:t>một</a:t>
            </a:r>
            <a:r>
              <a:rPr lang="en-US" sz="3200" dirty="0" smtClean="0"/>
              <a:t> </a:t>
            </a:r>
            <a:r>
              <a:rPr lang="en-US" sz="3200" dirty="0" err="1" smtClean="0"/>
              <a:t>ký</a:t>
            </a:r>
            <a:r>
              <a:rPr lang="en-US" sz="3200" dirty="0" smtClean="0"/>
              <a:t> </a:t>
            </a:r>
            <a:r>
              <a:rPr lang="en-US" sz="3200" dirty="0" err="1"/>
              <a:t>tự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nguyên</a:t>
            </a:r>
            <a:r>
              <a:rPr lang="en-US" sz="3200" dirty="0"/>
              <a:t>, </a:t>
            </a:r>
            <a:r>
              <a:rPr lang="en-US" sz="3200" dirty="0" err="1"/>
              <a:t>số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 smtClean="0"/>
              <a:t>Giá</a:t>
            </a:r>
            <a:r>
              <a:rPr lang="en-US" sz="3200" dirty="0" smtClean="0"/>
              <a:t> </a:t>
            </a:r>
            <a:r>
              <a:rPr lang="en-US" sz="3200" dirty="0" err="1" smtClean="0"/>
              <a:t>trị</a:t>
            </a:r>
            <a:r>
              <a:rPr lang="en-US" sz="3200" dirty="0" smtClean="0"/>
              <a:t> </a:t>
            </a:r>
            <a:r>
              <a:rPr lang="en-US" sz="3200" dirty="0" err="1" smtClean="0"/>
              <a:t>của</a:t>
            </a:r>
            <a:r>
              <a:rPr lang="en-US" sz="3200" dirty="0" smtClean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 smtClean="0"/>
              <a:t>thay</a:t>
            </a:r>
            <a:r>
              <a:rPr lang="en-US" sz="3200" dirty="0" smtClean="0"/>
              <a:t> </a:t>
            </a:r>
            <a:r>
              <a:rPr lang="en-US" sz="3200" dirty="0" err="1"/>
              <a:t>đổi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vi </a:t>
            </a:r>
            <a:r>
              <a:rPr lang="en-US" sz="3200" dirty="0" err="1"/>
              <a:t>mà</a:t>
            </a:r>
            <a:r>
              <a:rPr lang="en-US" sz="3200" dirty="0"/>
              <a:t> </a:t>
            </a:r>
            <a:r>
              <a:rPr lang="en-US" sz="3200" dirty="0" err="1"/>
              <a:t>hằng</a:t>
            </a:r>
            <a:r>
              <a:rPr lang="en-US" sz="3200" dirty="0"/>
              <a:t> </a:t>
            </a:r>
            <a:r>
              <a:rPr lang="en-US" sz="3200" dirty="0" err="1"/>
              <a:t>được</a:t>
            </a:r>
            <a:r>
              <a:rPr lang="en-US" sz="3200" dirty="0"/>
              <a:t> </a:t>
            </a:r>
            <a:r>
              <a:rPr lang="en-US" sz="3200" dirty="0" err="1"/>
              <a:t>định</a:t>
            </a:r>
            <a:r>
              <a:rPr lang="en-US" sz="3200" dirty="0"/>
              <a:t> </a:t>
            </a:r>
            <a:r>
              <a:rPr lang="en-US" sz="3200" dirty="0" err="1"/>
              <a:t>nghĩa</a:t>
            </a:r>
            <a:r>
              <a:rPr lang="en-US" sz="3200" dirty="0"/>
              <a:t>. </a:t>
            </a:r>
          </a:p>
          <a:p>
            <a:pPr algn="just"/>
            <a:endParaRPr lang="en-US" sz="2900" dirty="0" smtClean="0"/>
          </a:p>
          <a:p>
            <a:pPr algn="just"/>
            <a:r>
              <a:rPr lang="en-US" sz="2900" dirty="0" err="1" smtClean="0"/>
              <a:t>Khai</a:t>
            </a:r>
            <a:r>
              <a:rPr lang="en-US" sz="2900" dirty="0" smtClean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 smtClean="0"/>
              <a:t>:</a:t>
            </a:r>
          </a:p>
          <a:p>
            <a:pPr algn="just"/>
            <a:endParaRPr lang="en-US" sz="2400" b="1" i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&lt;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</a:t>
            </a:r>
          </a:p>
          <a:p>
            <a:pPr algn="just"/>
            <a:r>
              <a:rPr lang="en-US" sz="2900" dirty="0"/>
              <a:t>(</a:t>
            </a:r>
            <a:r>
              <a:rPr lang="en-US" sz="2900" dirty="0" err="1"/>
              <a:t>Không</a:t>
            </a:r>
            <a:r>
              <a:rPr lang="en-US" sz="2900" dirty="0"/>
              <a:t> </a:t>
            </a:r>
            <a:r>
              <a:rPr lang="en-US" sz="2900" dirty="0" err="1"/>
              <a:t>có</a:t>
            </a:r>
            <a:r>
              <a:rPr lang="en-US" sz="2900" dirty="0"/>
              <a:t> “;” ở </a:t>
            </a:r>
            <a:r>
              <a:rPr lang="en-US" sz="2900" dirty="0" err="1"/>
              <a:t>cuối</a:t>
            </a:r>
            <a:r>
              <a:rPr lang="en-US" sz="2900" dirty="0"/>
              <a:t> </a:t>
            </a:r>
            <a:r>
              <a:rPr lang="en-US" sz="2900" dirty="0" err="1"/>
              <a:t>câu</a:t>
            </a:r>
            <a:r>
              <a:rPr lang="en-US" sz="2900" dirty="0"/>
              <a:t> </a:t>
            </a:r>
            <a:r>
              <a:rPr lang="en-US" sz="2900" dirty="0" err="1"/>
              <a:t>lệnh</a:t>
            </a:r>
            <a:r>
              <a:rPr lang="en-US" sz="2900" dirty="0"/>
              <a:t>)</a:t>
            </a:r>
          </a:p>
          <a:p>
            <a:pPr algn="just"/>
            <a:endParaRPr lang="en-US" b="1" i="1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900" dirty="0" err="1"/>
              <a:t>Ví</a:t>
            </a:r>
            <a:r>
              <a:rPr lang="en-US" sz="2900" dirty="0"/>
              <a:t> </a:t>
            </a:r>
            <a:r>
              <a:rPr lang="en-US" sz="2900" dirty="0" err="1"/>
              <a:t>dụ</a:t>
            </a:r>
            <a:r>
              <a:rPr lang="en-US" sz="2900" dirty="0"/>
              <a:t>: </a:t>
            </a:r>
            <a:r>
              <a:rPr lang="en-US" sz="2900" dirty="0" err="1"/>
              <a:t>Khai</a:t>
            </a:r>
            <a:r>
              <a:rPr lang="en-US" sz="2900" dirty="0"/>
              <a:t> </a:t>
            </a:r>
            <a:r>
              <a:rPr lang="en-US" sz="2900" dirty="0" err="1"/>
              <a:t>báo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</a:t>
            </a:r>
            <a:r>
              <a:rPr lang="en-US" sz="2900" dirty="0" err="1"/>
              <a:t>hằng</a:t>
            </a:r>
            <a:r>
              <a:rPr lang="en-US" sz="2900" dirty="0"/>
              <a:t> PI </a:t>
            </a:r>
            <a:r>
              <a:rPr lang="en-US" sz="2900" dirty="0" err="1"/>
              <a:t>có</a:t>
            </a:r>
            <a:r>
              <a:rPr lang="en-US" sz="2900" dirty="0"/>
              <a:t> </a:t>
            </a:r>
            <a:r>
              <a:rPr lang="en-US" sz="2900" dirty="0" err="1"/>
              <a:t>giá</a:t>
            </a:r>
            <a:r>
              <a:rPr lang="en-US" sz="2900" dirty="0"/>
              <a:t> </a:t>
            </a:r>
            <a:r>
              <a:rPr lang="en-US" sz="2900" dirty="0" err="1"/>
              <a:t>trị</a:t>
            </a:r>
            <a:r>
              <a:rPr lang="en-US" sz="2900" dirty="0"/>
              <a:t> </a:t>
            </a:r>
            <a:r>
              <a:rPr lang="en-US" sz="2900" dirty="0" err="1"/>
              <a:t>là</a:t>
            </a:r>
            <a:r>
              <a:rPr lang="en-US" sz="2900" dirty="0"/>
              <a:t> </a:t>
            </a:r>
            <a:r>
              <a:rPr lang="en-US" sz="2900" dirty="0" smtClean="0"/>
              <a:t>3.14159</a:t>
            </a:r>
          </a:p>
          <a:p>
            <a:pPr algn="just"/>
            <a:endParaRPr lang="en-US" sz="2900" dirty="0"/>
          </a:p>
          <a:p>
            <a:pPr algn="just"/>
            <a:r>
              <a:rPr lang="en-US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#define PI 3.14159 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endParaRPr lang="en-US" sz="2000" b="1" i="1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sz="30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57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548680"/>
            <a:ext cx="8638728" cy="6009456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700" dirty="0" smtClean="0">
                <a:solidFill>
                  <a:srgbClr val="FFC000"/>
                </a:solidFill>
              </a:rPr>
              <a:t>2.2.2.2</a:t>
            </a:r>
            <a:r>
              <a:rPr lang="en-US" sz="2700" dirty="0">
                <a:solidFill>
                  <a:srgbClr val="FFC000"/>
                </a:solidFill>
              </a:rPr>
              <a:t>. </a:t>
            </a:r>
            <a:r>
              <a:rPr lang="en-US" sz="2700" dirty="0" err="1">
                <a:solidFill>
                  <a:srgbClr val="FFC000"/>
                </a:solidFill>
              </a:rPr>
              <a:t>Biến</a:t>
            </a:r>
            <a:r>
              <a:rPr lang="en-US" sz="2700" dirty="0">
                <a:solidFill>
                  <a:srgbClr val="FFC000"/>
                </a:solidFill>
              </a:rPr>
              <a:t> (Variable)</a:t>
            </a:r>
          </a:p>
          <a:p>
            <a:pPr algn="just"/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tên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diện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định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nhớ</a:t>
            </a:r>
            <a:r>
              <a:rPr lang="en-US" dirty="0" smtClean="0"/>
              <a:t>.</a:t>
            </a:r>
          </a:p>
          <a:p>
            <a:pPr lvl="0" algn="just"/>
            <a:r>
              <a:rPr lang="en-US" dirty="0" err="1" smtClean="0"/>
              <a:t>Biến</a:t>
            </a:r>
            <a:r>
              <a:rPr lang="en-US" dirty="0" smtClean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kiểu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 smtClean="0"/>
              <a:t>định</a:t>
            </a:r>
            <a:endParaRPr lang="en-US" dirty="0"/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Khai</a:t>
            </a:r>
            <a:r>
              <a:rPr lang="en-US" dirty="0" smtClean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 smtClean="0"/>
              <a:t>:</a:t>
            </a: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i="1" dirty="0">
                <a:latin typeface="Courier New" pitchFamily="49" charset="0"/>
                <a:cs typeface="Courier New" pitchFamily="49" charset="0"/>
              </a:rPr>
              <a:t> n;</a:t>
            </a:r>
            <a:endParaRPr lang="en-US" sz="2400" b="1" i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 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Danh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sách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en-US" sz="24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fr-FR" sz="2400" dirty="0" err="1"/>
              <a:t>Ví</a:t>
            </a:r>
            <a:r>
              <a:rPr lang="fr-FR" sz="2400" dirty="0"/>
              <a:t> </a:t>
            </a:r>
            <a:r>
              <a:rPr lang="fr-FR" sz="2400" dirty="0" err="1"/>
              <a:t>dụ</a:t>
            </a:r>
            <a:r>
              <a:rPr lang="fr-FR" sz="2400" dirty="0"/>
              <a:t>: </a:t>
            </a:r>
            <a:endParaRPr lang="fr-FR" sz="2400" dirty="0" smtClean="0"/>
          </a:p>
          <a:p>
            <a:pPr algn="just"/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x,y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fr-FR" sz="2400" dirty="0" smtClean="0"/>
              <a:t>//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i="1" dirty="0" err="1" smtClean="0">
                <a:latin typeface="Courier New" pitchFamily="49" charset="0"/>
                <a:cs typeface="Courier New" pitchFamily="49" charset="0"/>
              </a:rPr>
              <a:t>x;float</a:t>
            </a:r>
            <a:r>
              <a:rPr lang="fr-FR" sz="2400" b="1" i="1" dirty="0" smtClean="0">
                <a:latin typeface="Courier New" pitchFamily="49" charset="0"/>
                <a:cs typeface="Courier New" pitchFamily="49" charset="0"/>
              </a:rPr>
              <a:t> y;</a:t>
            </a:r>
            <a:endParaRPr lang="en-US" sz="2400" b="1" i="1" dirty="0" smtClean="0"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80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869504"/>
            <a:ext cx="8638728" cy="5688632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endParaRPr lang="en-US" sz="2400" b="1" i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18" y="1772816"/>
            <a:ext cx="8617419" cy="4300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79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1.3. </a:t>
            </a:r>
            <a:r>
              <a:rPr lang="fr-FR" sz="3500" b="1" dirty="0"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rPr>
              <a:t>BIỂU THỨC – TÓAN TỬ – CÂU LỆNH</a:t>
            </a:r>
            <a:endParaRPr lang="en-US" sz="3500" b="1" dirty="0">
              <a:solidFill>
                <a:schemeClr val="accent3">
                  <a:tint val="90000"/>
                  <a:satMod val="120000"/>
                </a:schemeClr>
              </a:solidFill>
              <a:latin typeface="+mj-lt"/>
              <a:ea typeface="+mj-ea"/>
              <a:cs typeface="+mj-cs"/>
            </a:endParaRP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1.3.1. </a:t>
            </a:r>
            <a:r>
              <a:rPr lang="fr-FR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BIỂU THỨC VÀ TÓAN TỬ </a:t>
            </a:r>
          </a:p>
          <a:p>
            <a:pPr algn="just"/>
            <a:r>
              <a:rPr lang="en-US" sz="2700" dirty="0">
                <a:solidFill>
                  <a:srgbClr val="FFC000"/>
                </a:solidFill>
              </a:rPr>
              <a:t>1.3.1.1. </a:t>
            </a:r>
            <a:r>
              <a:rPr lang="fr-FR" sz="2700" dirty="0" err="1">
                <a:solidFill>
                  <a:srgbClr val="FFC000"/>
                </a:solidFill>
              </a:rPr>
              <a:t>Khái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niệm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về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>
                <a:solidFill>
                  <a:srgbClr val="FFC000"/>
                </a:solidFill>
              </a:rPr>
              <a:t>biểu</a:t>
            </a:r>
            <a:r>
              <a:rPr lang="fr-FR" sz="2700" dirty="0">
                <a:solidFill>
                  <a:srgbClr val="FFC000"/>
                </a:solidFill>
              </a:rPr>
              <a:t> </a:t>
            </a:r>
            <a:r>
              <a:rPr lang="fr-FR" sz="2700" dirty="0" err="1" smtClean="0">
                <a:solidFill>
                  <a:srgbClr val="FFC000"/>
                </a:solidFill>
              </a:rPr>
              <a:t>thức</a:t>
            </a:r>
            <a:endParaRPr lang="fr-FR" sz="2700" dirty="0" smtClean="0">
              <a:solidFill>
                <a:srgbClr val="FFC000"/>
              </a:solidFill>
            </a:endParaRPr>
          </a:p>
          <a:p>
            <a:pPr algn="just"/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là </a:t>
            </a:r>
            <a:r>
              <a:rPr lang="fr-FR" dirty="0" err="1"/>
              <a:t>một</a:t>
            </a:r>
            <a:r>
              <a:rPr lang="fr-FR" dirty="0"/>
              <a:t> </a:t>
            </a:r>
            <a:r>
              <a:rPr lang="fr-FR" dirty="0" err="1"/>
              <a:t>công</a:t>
            </a:r>
            <a:r>
              <a:rPr lang="fr-FR" dirty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tính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 </a:t>
            </a:r>
            <a:r>
              <a:rPr lang="fr-FR" dirty="0" err="1"/>
              <a:t>bao</a:t>
            </a:r>
            <a:r>
              <a:rPr lang="fr-FR" dirty="0"/>
              <a:t> </a:t>
            </a:r>
            <a:r>
              <a:rPr lang="fr-FR" dirty="0" err="1"/>
              <a:t>gồm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toán</a:t>
            </a:r>
            <a:r>
              <a:rPr lang="fr-FR" dirty="0"/>
              <a:t>, </a:t>
            </a:r>
            <a:r>
              <a:rPr lang="fr-FR" dirty="0" err="1"/>
              <a:t>hằng</a:t>
            </a:r>
            <a:r>
              <a:rPr lang="fr-FR" dirty="0"/>
              <a:t>, </a:t>
            </a:r>
            <a:r>
              <a:rPr lang="fr-FR" dirty="0" err="1"/>
              <a:t>biến</a:t>
            </a:r>
            <a:r>
              <a:rPr lang="fr-FR" dirty="0"/>
              <a:t>, </a:t>
            </a:r>
            <a:r>
              <a:rPr lang="fr-FR" dirty="0" err="1"/>
              <a:t>hàm</a:t>
            </a:r>
            <a:r>
              <a:rPr lang="fr-FR" dirty="0"/>
              <a:t>, </a:t>
            </a:r>
            <a:r>
              <a:rPr lang="fr-FR" dirty="0" err="1"/>
              <a:t>và</a:t>
            </a:r>
            <a:r>
              <a:rPr lang="fr-FR" dirty="0"/>
              <a:t> </a:t>
            </a:r>
            <a:r>
              <a:rPr lang="fr-FR" dirty="0" err="1"/>
              <a:t>các</a:t>
            </a:r>
            <a:r>
              <a:rPr lang="fr-FR" dirty="0"/>
              <a:t> </a:t>
            </a:r>
            <a:r>
              <a:rPr lang="fr-FR" dirty="0" err="1"/>
              <a:t>dấu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. </a:t>
            </a:r>
            <a:endParaRPr lang="en-US" dirty="0"/>
          </a:p>
          <a:p>
            <a:pPr algn="just"/>
            <a:r>
              <a:rPr lang="en-US" dirty="0"/>
              <a:t>T</a:t>
            </a:r>
            <a:r>
              <a:rPr lang="fr-FR" dirty="0" err="1" smtClean="0"/>
              <a:t>hứ</a:t>
            </a:r>
            <a:r>
              <a:rPr lang="fr-FR" dirty="0" smtClean="0"/>
              <a:t> </a:t>
            </a:r>
            <a:r>
              <a:rPr lang="fr-FR" dirty="0" err="1"/>
              <a:t>tự</a:t>
            </a:r>
            <a:r>
              <a:rPr lang="fr-FR" dirty="0"/>
              <a:t> </a:t>
            </a:r>
            <a:r>
              <a:rPr lang="fr-FR" dirty="0" err="1"/>
              <a:t>ưu</a:t>
            </a:r>
            <a:r>
              <a:rPr lang="fr-FR" dirty="0"/>
              <a:t> </a:t>
            </a:r>
            <a:r>
              <a:rPr lang="fr-FR" dirty="0" err="1"/>
              <a:t>tiên</a:t>
            </a:r>
            <a:r>
              <a:rPr lang="fr-FR" dirty="0" smtClean="0"/>
              <a:t>:</a:t>
            </a:r>
            <a:endParaRPr lang="en-US" dirty="0"/>
          </a:p>
          <a:p>
            <a:pPr algn="just"/>
            <a:r>
              <a:rPr lang="en-US" dirty="0" smtClean="0"/>
              <a:t>1. </a:t>
            </a:r>
            <a:r>
              <a:rPr lang="fr-FR" dirty="0" err="1" smtClean="0"/>
              <a:t>Biểu</a:t>
            </a:r>
            <a:r>
              <a:rPr lang="fr-FR" dirty="0" smtClean="0"/>
              <a:t> </a:t>
            </a:r>
            <a:r>
              <a:rPr lang="fr-FR" dirty="0" err="1"/>
              <a:t>thức</a:t>
            </a:r>
            <a:r>
              <a:rPr lang="fr-FR" dirty="0"/>
              <a:t> </a:t>
            </a:r>
            <a:r>
              <a:rPr lang="fr-FR" dirty="0" err="1"/>
              <a:t>trong</a:t>
            </a:r>
            <a:r>
              <a:rPr lang="fr-FR" dirty="0"/>
              <a:t> </a:t>
            </a:r>
            <a:r>
              <a:rPr lang="fr-FR" dirty="0" err="1"/>
              <a:t>ngoặc</a:t>
            </a:r>
            <a:r>
              <a:rPr lang="fr-FR" dirty="0"/>
              <a:t>, </a:t>
            </a:r>
            <a:r>
              <a:rPr lang="fr-FR" dirty="0" err="1"/>
              <a:t>phép</a:t>
            </a:r>
            <a:r>
              <a:rPr lang="fr-FR" dirty="0"/>
              <a:t> </a:t>
            </a:r>
            <a:r>
              <a:rPr lang="fr-FR" dirty="0" err="1"/>
              <a:t>gọi</a:t>
            </a:r>
            <a:r>
              <a:rPr lang="fr-FR" dirty="0"/>
              <a:t> </a:t>
            </a:r>
            <a:r>
              <a:rPr lang="fr-FR" dirty="0" err="1"/>
              <a:t>hàm</a:t>
            </a:r>
            <a:r>
              <a:rPr lang="fr-FR" dirty="0"/>
              <a:t>, </a:t>
            </a:r>
            <a:endParaRPr lang="en-US" b="1" i="1" u="dbl" dirty="0"/>
          </a:p>
          <a:p>
            <a:pPr lvl="0" algn="just"/>
            <a:r>
              <a:rPr lang="en-US" dirty="0" smtClean="0"/>
              <a:t>2. !</a:t>
            </a:r>
            <a:endParaRPr lang="en-US" b="1" i="1" u="dbl" dirty="0"/>
          </a:p>
          <a:p>
            <a:pPr lvl="0" algn="just"/>
            <a:r>
              <a:rPr lang="en-US" dirty="0" smtClean="0"/>
              <a:t>3. / </a:t>
            </a:r>
            <a:r>
              <a:rPr lang="en-US" dirty="0"/>
              <a:t>, *,  \,  %,  &amp;&amp;</a:t>
            </a:r>
            <a:endParaRPr lang="en-US" b="1" i="1" u="dbl" dirty="0"/>
          </a:p>
          <a:p>
            <a:pPr lvl="0" algn="just"/>
            <a:r>
              <a:rPr lang="en-US" dirty="0" smtClean="0"/>
              <a:t>4. + </a:t>
            </a:r>
            <a:r>
              <a:rPr lang="en-US" dirty="0"/>
              <a:t>, -,  ||</a:t>
            </a:r>
            <a:endParaRPr lang="en-US" b="1" i="1" u="dbl" dirty="0"/>
          </a:p>
          <a:p>
            <a:pPr lvl="0" algn="just"/>
            <a:r>
              <a:rPr lang="en-US" dirty="0" smtClean="0"/>
              <a:t>5. &lt;,  </a:t>
            </a:r>
            <a:r>
              <a:rPr lang="en-US" dirty="0"/>
              <a:t>&gt;,  ==,  &lt;= , &gt;=,  </a:t>
            </a:r>
            <a:r>
              <a:rPr lang="en-US" dirty="0" smtClean="0"/>
              <a:t>!=</a:t>
            </a: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856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8638728" cy="6081464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/>
              <a:t>dụ</a:t>
            </a:r>
            <a:r>
              <a:rPr lang="en-US" b="1" dirty="0"/>
              <a:t> </a:t>
            </a:r>
            <a:r>
              <a:rPr lang="en-US" b="1" dirty="0" smtClean="0"/>
              <a:t>: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dirty="0">
                <a:latin typeface="Arial" pitchFamily="34" charset="0"/>
                <a:cs typeface="Arial" pitchFamily="34" charset="0"/>
              </a:rPr>
              <a:t> a=3, b=5, c= 2 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 : a + b * c 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13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(b * b – 4 * a * c) / (2 * a)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c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1/6</a:t>
            </a:r>
          </a:p>
          <a:p>
            <a:pPr algn="just"/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fr-FR" dirty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fr-FR" dirty="0">
                <a:latin typeface="Arial" pitchFamily="34" charset="0"/>
                <a:cs typeface="Arial" pitchFamily="34" charset="0"/>
              </a:rPr>
              <a:t>:  (a % 2) != 0 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fr-FR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fr-FR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fr-FR" dirty="0" smtClean="0">
                <a:latin typeface="Arial" pitchFamily="34" charset="0"/>
                <a:cs typeface="Arial" pitchFamily="34" charset="0"/>
              </a:rPr>
              <a:t> là </a:t>
            </a:r>
            <a:r>
              <a:rPr lang="fr-FR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805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76672"/>
            <a:ext cx="4319364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000" dirty="0"/>
              <a:t>1.3.1.2. </a:t>
            </a:r>
            <a:r>
              <a:rPr lang="en-US" sz="2000" dirty="0" err="1"/>
              <a:t>Tóan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</a:p>
          <a:p>
            <a:pPr algn="just"/>
            <a:r>
              <a:rPr lang="fr-FR" sz="2000" dirty="0" err="1" smtClean="0">
                <a:solidFill>
                  <a:srgbClr val="FFC000"/>
                </a:solidFill>
              </a:rPr>
              <a:t>Toán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tử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>
                <a:solidFill>
                  <a:srgbClr val="FFC000"/>
                </a:solidFill>
              </a:rPr>
              <a:t>số</a:t>
            </a:r>
            <a:r>
              <a:rPr lang="en-US" sz="2000" dirty="0">
                <a:solidFill>
                  <a:srgbClr val="FFC000"/>
                </a:solidFill>
              </a:rPr>
              <a:t> </a:t>
            </a:r>
            <a:r>
              <a:rPr lang="en-US" sz="2000" dirty="0" err="1" smtClean="0">
                <a:solidFill>
                  <a:srgbClr val="FFC000"/>
                </a:solidFill>
              </a:rPr>
              <a:t>học</a:t>
            </a:r>
            <a:r>
              <a:rPr lang="en-US" sz="2000" dirty="0" smtClean="0">
                <a:solidFill>
                  <a:srgbClr val="FFC000"/>
                </a:solidFill>
              </a:rPr>
              <a:t>: </a:t>
            </a:r>
          </a:p>
          <a:p>
            <a:pPr algn="just"/>
            <a:r>
              <a:rPr lang="en-US" sz="2000" dirty="0" smtClean="0"/>
              <a:t>+, -, *, /, % (chia </a:t>
            </a:r>
            <a:r>
              <a:rPr lang="en-US" sz="2000" dirty="0" err="1" smtClean="0"/>
              <a:t>lấy</a:t>
            </a:r>
            <a:r>
              <a:rPr lang="en-US" sz="2000" dirty="0" smtClean="0"/>
              <a:t> </a:t>
            </a:r>
            <a:r>
              <a:rPr lang="en-US" sz="2000" dirty="0" err="1" smtClean="0"/>
              <a:t>dư</a:t>
            </a:r>
            <a:r>
              <a:rPr lang="en-US" sz="2000" dirty="0" smtClean="0"/>
              <a:t>)</a:t>
            </a:r>
          </a:p>
          <a:p>
            <a:pPr algn="just"/>
            <a:r>
              <a:rPr lang="en-US" sz="2000" b="1" dirty="0" err="1" smtClean="0"/>
              <a:t>Ví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dụ</a:t>
            </a:r>
            <a:r>
              <a:rPr lang="en-US" sz="2000" b="1" dirty="0" smtClean="0"/>
              <a:t>: </a:t>
            </a:r>
            <a:endParaRPr lang="en-US" sz="2000" b="1" dirty="0"/>
          </a:p>
          <a:p>
            <a:pPr algn="just"/>
            <a:r>
              <a:rPr lang="en-US" sz="2000" b="1" dirty="0" err="1"/>
              <a:t>int</a:t>
            </a:r>
            <a:r>
              <a:rPr lang="en-US" sz="2000" b="1" dirty="0"/>
              <a:t> a = 5, b = 2; </a:t>
            </a:r>
          </a:p>
          <a:p>
            <a:pPr algn="just"/>
            <a:r>
              <a:rPr lang="en-US" sz="2000" b="1" dirty="0"/>
              <a:t>float x = 11;</a:t>
            </a:r>
          </a:p>
          <a:p>
            <a:pPr algn="just"/>
            <a:r>
              <a:rPr lang="en-US" sz="2000" b="1" dirty="0"/>
              <a:t>char  c = ‘m’;</a:t>
            </a:r>
          </a:p>
          <a:p>
            <a:pPr algn="just" fontAlgn="ctr"/>
            <a:endParaRPr lang="en-US" sz="2000" dirty="0" smtClean="0"/>
          </a:p>
          <a:p>
            <a:pPr algn="just" fontAlgn="ctr"/>
            <a:r>
              <a:rPr lang="en-US" sz="2000" b="1" dirty="0" err="1" smtClean="0">
                <a:solidFill>
                  <a:srgbClr val="FFC000"/>
                </a:solidFill>
              </a:rPr>
              <a:t>a+b</a:t>
            </a:r>
            <a:r>
              <a:rPr lang="en-US" sz="2000" b="1" dirty="0" smtClean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7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(c+1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’n’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/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a-b </a:t>
            </a:r>
            <a:endParaRPr lang="en-US" sz="2000" b="1" dirty="0" smtClean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3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(c - 2</a:t>
            </a:r>
            <a:r>
              <a:rPr lang="en-US" sz="2000" b="1" dirty="0" smtClean="0">
                <a:solidFill>
                  <a:srgbClr val="FFC000"/>
                </a:solidFill>
              </a:rPr>
              <a:t>)</a:t>
            </a:r>
          </a:p>
          <a:p>
            <a:pPr algn="just" fontAlgn="ctr"/>
            <a:r>
              <a:rPr lang="en-US" sz="2000" b="1" dirty="0" smtClean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‘k’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endParaRPr lang="en-US" sz="2000" b="1" dirty="0" smtClean="0"/>
          </a:p>
          <a:p>
            <a:pPr algn="just"/>
            <a:endParaRPr lang="en-US" sz="2000" dirty="0">
              <a:solidFill>
                <a:srgbClr val="FFC000"/>
              </a:solidFill>
            </a:endParaRPr>
          </a:p>
          <a:p>
            <a:pPr algn="just"/>
            <a:r>
              <a:rPr lang="en-US" sz="2000" dirty="0" smtClean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  <a:p>
            <a:pPr algn="just"/>
            <a:endParaRPr lang="en-US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9952" y="1268760"/>
            <a:ext cx="4572000" cy="56323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a*b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10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char (c*2)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‘</a:t>
            </a:r>
            <a:r>
              <a:rPr lang="en-US" sz="2000" b="1" dirty="0">
                <a:solidFill>
                  <a:srgbClr val="FFC000"/>
                </a:solidFill>
                <a:sym typeface="Symbol"/>
              </a:rPr>
              <a:t></a:t>
            </a:r>
            <a:r>
              <a:rPr lang="en-US" sz="2000" b="1" dirty="0">
                <a:solidFill>
                  <a:srgbClr val="FFC000"/>
                </a:solidFill>
              </a:rPr>
              <a:t>’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dirty="0"/>
              <a:t> 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a / b </a:t>
            </a:r>
          </a:p>
          <a:p>
            <a:pPr algn="just" fontAlgn="ctr"/>
            <a:r>
              <a:rPr lang="en-US" sz="2000" b="1" dirty="0" err="1" smtClean="0"/>
              <a:t>có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giá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trị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là</a:t>
            </a:r>
            <a:r>
              <a:rPr lang="en-US" sz="2000" b="1" dirty="0" smtClean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2</a:t>
            </a:r>
          </a:p>
          <a:p>
            <a:pPr algn="just" fontAlgn="ctr"/>
            <a:r>
              <a:rPr lang="en-US" sz="2000" b="1" dirty="0">
                <a:solidFill>
                  <a:srgbClr val="FFC000"/>
                </a:solidFill>
              </a:rPr>
              <a:t>x/b</a:t>
            </a:r>
            <a:r>
              <a:rPr lang="en-US" sz="2000" b="1" dirty="0"/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 </a:t>
            </a:r>
            <a:r>
              <a:rPr lang="en-US" sz="2000" b="1" dirty="0">
                <a:solidFill>
                  <a:srgbClr val="FFC000"/>
                </a:solidFill>
              </a:rPr>
              <a:t>5.5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int</a:t>
            </a:r>
            <a:r>
              <a:rPr lang="en-US" sz="2000" b="1" dirty="0">
                <a:solidFill>
                  <a:srgbClr val="FFC000"/>
                </a:solidFill>
              </a:rPr>
              <a:t> (c/2)</a:t>
            </a:r>
          </a:p>
          <a:p>
            <a:pPr algn="just" fontAlgn="ctr"/>
            <a:r>
              <a:rPr lang="en-US" sz="2000" b="1" dirty="0"/>
              <a:t> </a:t>
            </a:r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54</a:t>
            </a:r>
          </a:p>
          <a:p>
            <a:pPr algn="just" fontAlgn="ctr"/>
            <a:endParaRPr lang="en-US" sz="2000" dirty="0"/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a%b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c%b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 err="1"/>
              <a:t>có</a:t>
            </a:r>
            <a:r>
              <a:rPr lang="en-US" sz="2000" b="1" dirty="0"/>
              <a:t> </a:t>
            </a:r>
            <a:r>
              <a:rPr lang="en-US" sz="2000" b="1" dirty="0" err="1"/>
              <a:t>giá</a:t>
            </a:r>
            <a:r>
              <a:rPr lang="en-US" sz="2000" b="1" dirty="0"/>
              <a:t> </a:t>
            </a:r>
            <a:r>
              <a:rPr lang="en-US" sz="2000" b="1" dirty="0" err="1"/>
              <a:t>trị</a:t>
            </a:r>
            <a:r>
              <a:rPr lang="en-US" sz="2000" b="1" dirty="0"/>
              <a:t> </a:t>
            </a:r>
            <a:r>
              <a:rPr lang="en-US" sz="2000" b="1" dirty="0" err="1"/>
              <a:t>là</a:t>
            </a:r>
            <a:r>
              <a:rPr lang="en-US" sz="2000" b="1" dirty="0"/>
              <a:t> </a:t>
            </a:r>
            <a:r>
              <a:rPr lang="en-US" sz="2000" b="1" dirty="0">
                <a:solidFill>
                  <a:srgbClr val="FFC000"/>
                </a:solidFill>
              </a:rPr>
              <a:t>1</a:t>
            </a:r>
            <a:endParaRPr lang="en-US" sz="20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000" b="1" dirty="0" err="1">
                <a:solidFill>
                  <a:srgbClr val="FFC000"/>
                </a:solidFill>
              </a:rPr>
              <a:t>x%b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</a:p>
          <a:p>
            <a:pPr algn="just" fontAlgn="ctr"/>
            <a:r>
              <a:rPr lang="en-US" sz="2000" b="1" dirty="0">
                <a:sym typeface="Symbol"/>
              </a:rPr>
              <a:t>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FFC000"/>
                </a:solidFill>
              </a:rPr>
              <a:t>lỗi</a:t>
            </a:r>
            <a:r>
              <a:rPr lang="en-US" sz="2000" b="1" dirty="0">
                <a:solidFill>
                  <a:srgbClr val="FFC000"/>
                </a:solidFill>
              </a:rPr>
              <a:t> </a:t>
            </a:r>
            <a:endParaRPr lang="en-US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7840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rmAutofit fontScale="85000" lnSpcReduction="20000"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</a:t>
            </a:r>
            <a:r>
              <a:rPr lang="fr-FR" dirty="0" err="1" smtClean="0">
                <a:solidFill>
                  <a:srgbClr val="FFC000"/>
                </a:solidFill>
              </a:rPr>
              <a:t>oán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>
                <a:solidFill>
                  <a:srgbClr val="FFC000"/>
                </a:solidFill>
              </a:rPr>
              <a:t>tử</a:t>
            </a:r>
            <a:r>
              <a:rPr lang="en-US" dirty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quan</a:t>
            </a:r>
            <a:r>
              <a:rPr lang="en-US" dirty="0" smtClean="0">
                <a:solidFill>
                  <a:srgbClr val="FFC000"/>
                </a:solidFill>
              </a:rPr>
              <a:t> </a:t>
            </a:r>
            <a:r>
              <a:rPr lang="en-US" dirty="0" err="1" smtClean="0">
                <a:solidFill>
                  <a:srgbClr val="FFC000"/>
                </a:solidFill>
              </a:rPr>
              <a:t>hệ</a:t>
            </a:r>
            <a:r>
              <a:rPr lang="en-US" dirty="0" smtClean="0">
                <a:solidFill>
                  <a:srgbClr val="FFC000"/>
                </a:solidFill>
              </a:rPr>
              <a:t> (so </a:t>
            </a:r>
            <a:r>
              <a:rPr lang="en-US" dirty="0" err="1" smtClean="0">
                <a:solidFill>
                  <a:srgbClr val="FFC000"/>
                </a:solidFill>
              </a:rPr>
              <a:t>sánh</a:t>
            </a:r>
            <a:r>
              <a:rPr lang="en-US" dirty="0" smtClean="0">
                <a:solidFill>
                  <a:srgbClr val="FFC000"/>
                </a:solidFill>
              </a:rPr>
              <a:t>): </a:t>
            </a:r>
          </a:p>
          <a:p>
            <a:pPr algn="just"/>
            <a:r>
              <a:rPr lang="en-US" dirty="0" smtClean="0"/>
              <a:t>==, &lt;, &lt;=, &gt;,&gt;=, != (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bằng</a:t>
            </a:r>
            <a:r>
              <a:rPr lang="en-US" dirty="0" smtClean="0"/>
              <a:t>)</a:t>
            </a:r>
          </a:p>
          <a:p>
            <a:pPr algn="just"/>
            <a:r>
              <a:rPr lang="en-US" dirty="0" err="1"/>
              <a:t>K</a:t>
            </a:r>
            <a:r>
              <a:rPr lang="en-US" dirty="0" err="1" smtClean="0"/>
              <a:t>ết</a:t>
            </a:r>
            <a:r>
              <a:rPr lang="en-US" dirty="0" smtClean="0"/>
              <a:t> </a:t>
            </a:r>
            <a:r>
              <a:rPr lang="en-US" dirty="0" err="1"/>
              <a:t>quả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so </a:t>
            </a:r>
            <a:r>
              <a:rPr lang="en-US" dirty="0" err="1"/>
              <a:t>sánh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logic true  (=1) </a:t>
            </a:r>
            <a:r>
              <a:rPr lang="en-US" dirty="0" err="1"/>
              <a:t>hoặc</a:t>
            </a:r>
            <a:r>
              <a:rPr lang="en-US" dirty="0"/>
              <a:t> false (=0)</a:t>
            </a:r>
          </a:p>
          <a:p>
            <a:pPr algn="just"/>
            <a:endParaRPr lang="en-US" b="1" dirty="0" smtClean="0"/>
          </a:p>
          <a:p>
            <a:pPr algn="just"/>
            <a:r>
              <a:rPr lang="en-US" b="1" dirty="0" err="1" smtClean="0"/>
              <a:t>Ví</a:t>
            </a:r>
            <a:r>
              <a:rPr lang="en-US" b="1" dirty="0" smtClean="0"/>
              <a:t> </a:t>
            </a:r>
            <a:r>
              <a:rPr lang="en-US" b="1" dirty="0" err="1" smtClean="0"/>
              <a:t>dụ</a:t>
            </a:r>
            <a:r>
              <a:rPr lang="en-US" b="1" dirty="0" smtClean="0"/>
              <a:t>: </a:t>
            </a:r>
            <a:endParaRPr lang="en-US" b="1" dirty="0"/>
          </a:p>
          <a:p>
            <a:pPr algn="just"/>
            <a:r>
              <a:rPr lang="en-US" b="1" dirty="0" err="1"/>
              <a:t>int</a:t>
            </a:r>
            <a:r>
              <a:rPr lang="en-US" b="1" dirty="0"/>
              <a:t> a = 5, b = 2; </a:t>
            </a:r>
          </a:p>
          <a:p>
            <a:pPr algn="just" fontAlgn="ctr"/>
            <a:endParaRPr lang="en-US" dirty="0" smtClean="0"/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a==b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>
              <a:solidFill>
                <a:srgbClr val="FFC000"/>
              </a:solidFill>
            </a:endParaRPr>
          </a:p>
          <a:p>
            <a:pPr algn="just"/>
            <a:endParaRPr lang="en-US" dirty="0"/>
          </a:p>
          <a:p>
            <a:pPr algn="just" fontAlgn="ctr"/>
            <a:r>
              <a:rPr lang="en-US" b="1" dirty="0">
                <a:solidFill>
                  <a:srgbClr val="FFC000"/>
                </a:solidFill>
              </a:rPr>
              <a:t>a</a:t>
            </a:r>
            <a:r>
              <a:rPr lang="en-US" b="1" dirty="0" smtClean="0">
                <a:solidFill>
                  <a:srgbClr val="FFC000"/>
                </a:solidFill>
              </a:rPr>
              <a:t>&gt;=b </a:t>
            </a:r>
          </a:p>
          <a:p>
            <a:pPr algn="just" fontAlgn="ctr"/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</a:p>
          <a:p>
            <a:pPr algn="just" fontAlgn="ctr"/>
            <a:endParaRPr lang="en-US" dirty="0">
              <a:solidFill>
                <a:srgbClr val="FFC000"/>
              </a:solidFill>
            </a:endParaRPr>
          </a:p>
          <a:p>
            <a:pPr algn="just" fontAlgn="ctr"/>
            <a:r>
              <a:rPr lang="en-US" b="1" dirty="0" smtClean="0">
                <a:solidFill>
                  <a:srgbClr val="FFC000"/>
                </a:solidFill>
              </a:rPr>
              <a:t>a!=b</a:t>
            </a:r>
          </a:p>
          <a:p>
            <a:pPr algn="just" fontAlgn="ctr"/>
            <a:r>
              <a:rPr lang="en-US" b="1" dirty="0" smtClean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giá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 </a:t>
            </a:r>
            <a:r>
              <a:rPr lang="en-US" b="1" dirty="0" smtClean="0">
                <a:solidFill>
                  <a:srgbClr val="FFC000"/>
                </a:solidFill>
              </a:rPr>
              <a:t>true</a:t>
            </a:r>
            <a:endParaRPr lang="en-US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021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logic: </a:t>
            </a:r>
            <a:r>
              <a:rPr lang="en-US" sz="2400" dirty="0" smtClean="0"/>
              <a:t>! (NOT), &amp;&amp; (AND), || (OR)</a:t>
            </a:r>
          </a:p>
          <a:p>
            <a:pPr algn="just"/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/>
              <a:t>quả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tóan</a:t>
            </a:r>
            <a:r>
              <a:rPr lang="en-US" sz="2400" dirty="0"/>
              <a:t> logic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logic true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smtClean="0"/>
              <a:t>false.)</a:t>
            </a:r>
            <a:endParaRPr lang="en-US" sz="2400" dirty="0"/>
          </a:p>
          <a:p>
            <a:pPr algn="just"/>
            <a:endParaRPr lang="en-US" sz="2400" b="1" dirty="0" smtClean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smtClean="0"/>
              <a:t>a </a:t>
            </a:r>
            <a:r>
              <a:rPr lang="en-US" sz="2400" b="1" dirty="0"/>
              <a:t>= </a:t>
            </a:r>
            <a:r>
              <a:rPr lang="en-US" sz="2400" b="1" dirty="0" smtClean="0"/>
              <a:t>true, </a:t>
            </a:r>
            <a:r>
              <a:rPr lang="en-US" sz="2400" b="1" dirty="0"/>
              <a:t>b = </a:t>
            </a:r>
            <a:r>
              <a:rPr lang="en-US" sz="2400" b="1" dirty="0" smtClean="0"/>
              <a:t>false; </a:t>
            </a:r>
            <a:endParaRPr lang="en-US" sz="2400" b="1" dirty="0"/>
          </a:p>
          <a:p>
            <a:pPr algn="just" fontAlgn="ctr"/>
            <a:endParaRPr lang="en-US" sz="2400" dirty="0"/>
          </a:p>
          <a:p>
            <a:pPr algn="just" fontAlgn="ctr"/>
            <a:r>
              <a:rPr lang="en-US" sz="2400" b="1" dirty="0">
                <a:solidFill>
                  <a:srgbClr val="FFC000"/>
                </a:solidFill>
              </a:rPr>
              <a:t>a</a:t>
            </a:r>
            <a:r>
              <a:rPr lang="en-US" sz="2400" b="1" dirty="0" smtClean="0">
                <a:solidFill>
                  <a:srgbClr val="FFC000"/>
                </a:solidFill>
              </a:rPr>
              <a:t>&amp;&amp;b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false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a||b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/>
              <a:t> </a:t>
            </a:r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</a:rPr>
              <a:t>!b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có</a:t>
            </a:r>
            <a:r>
              <a:rPr lang="en-US" sz="2400" b="1" dirty="0"/>
              <a:t> </a:t>
            </a:r>
            <a:r>
              <a:rPr lang="en-US" sz="2400" b="1" dirty="0" err="1"/>
              <a:t>giá</a:t>
            </a:r>
            <a:r>
              <a:rPr lang="en-US" sz="2400" b="1" dirty="0"/>
              <a:t> </a:t>
            </a:r>
            <a:r>
              <a:rPr lang="en-US" sz="2400" b="1" dirty="0" err="1"/>
              <a:t>trị</a:t>
            </a:r>
            <a:r>
              <a:rPr lang="en-US" sz="2400" b="1" dirty="0"/>
              <a:t> </a:t>
            </a:r>
            <a:r>
              <a:rPr lang="en-US" sz="2400" b="1" dirty="0" err="1"/>
              <a:t>là</a:t>
            </a:r>
            <a:r>
              <a:rPr lang="en-US" sz="2400" b="1" dirty="0"/>
              <a:t> </a:t>
            </a:r>
            <a:r>
              <a:rPr lang="en-US" sz="2400" b="1" dirty="0">
                <a:solidFill>
                  <a:srgbClr val="FFC000"/>
                </a:solidFill>
              </a:rPr>
              <a:t>true</a:t>
            </a:r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6593496"/>
              </p:ext>
            </p:extLst>
          </p:nvPr>
        </p:nvGraphicFramePr>
        <p:xfrm>
          <a:off x="4382286" y="1844824"/>
          <a:ext cx="3965529" cy="1368152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2184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21843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2184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5881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&amp;&amp;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046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1893513"/>
              </p:ext>
            </p:extLst>
          </p:nvPr>
        </p:nvGraphicFramePr>
        <p:xfrm>
          <a:off x="4374258" y="3861048"/>
          <a:ext cx="4014165" cy="1512168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3380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3380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3380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||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536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False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4143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True</a:t>
                      </a:r>
                      <a:endParaRPr lang="en-US" sz="20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83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fr-FR" sz="2400" dirty="0" err="1" smtClean="0">
                <a:solidFill>
                  <a:srgbClr val="FFC000"/>
                </a:solidFill>
              </a:rPr>
              <a:t>Toán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tử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tăng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 smtClean="0">
                <a:solidFill>
                  <a:srgbClr val="FFC000"/>
                </a:solidFill>
              </a:rPr>
              <a:t>giảm</a:t>
            </a:r>
            <a:r>
              <a:rPr lang="en-US" sz="2400" dirty="0" smtClean="0">
                <a:solidFill>
                  <a:srgbClr val="FFC000"/>
                </a:solidFill>
              </a:rPr>
              <a:t>: </a:t>
            </a:r>
            <a:r>
              <a:rPr lang="en-US" sz="2400" dirty="0" smtClean="0"/>
              <a:t>++, --</a:t>
            </a:r>
          </a:p>
          <a:p>
            <a:pPr algn="just"/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/>
              <a:t>tóan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việc</a:t>
            </a:r>
            <a:r>
              <a:rPr lang="en-US" sz="2400" dirty="0"/>
              <a:t> </a:t>
            </a:r>
            <a:r>
              <a:rPr lang="en-US" sz="2400" dirty="0" err="1"/>
              <a:t>tăng</a:t>
            </a:r>
            <a:r>
              <a:rPr lang="en-US" sz="2400" dirty="0"/>
              <a:t> </a:t>
            </a:r>
            <a:r>
              <a:rPr lang="en-US" sz="2400" dirty="0" smtClean="0"/>
              <a:t>(++) hay </a:t>
            </a:r>
            <a:r>
              <a:rPr lang="en-US" sz="2400" dirty="0" err="1" smtClean="0"/>
              <a:t>giảm</a:t>
            </a:r>
            <a:r>
              <a:rPr lang="en-US" sz="2400" dirty="0" smtClean="0"/>
              <a:t> (--) </a:t>
            </a:r>
            <a:r>
              <a:rPr lang="en-US" sz="2400" dirty="0" err="1" smtClean="0"/>
              <a:t>giá</a:t>
            </a:r>
            <a:r>
              <a:rPr lang="en-US" sz="2400" dirty="0" smtClean="0"/>
              <a:t> </a:t>
            </a:r>
            <a:r>
              <a:rPr lang="en-US" sz="2400" dirty="0" err="1"/>
              <a:t>trị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biến</a:t>
            </a:r>
            <a:r>
              <a:rPr lang="en-US" sz="2400" dirty="0"/>
              <a:t> hay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1 </a:t>
            </a:r>
            <a:r>
              <a:rPr lang="en-US" sz="2400" dirty="0" err="1"/>
              <a:t>đơn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.</a:t>
            </a:r>
          </a:p>
          <a:p>
            <a:pPr algn="just"/>
            <a:endParaRPr lang="en-US" sz="2400" dirty="0"/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</a:p>
          <a:p>
            <a:pPr algn="just"/>
            <a:r>
              <a:rPr lang="en-US" sz="2400" b="1" dirty="0" err="1"/>
              <a:t>i</a:t>
            </a:r>
            <a:r>
              <a:rPr lang="en-US" sz="2400" b="1" dirty="0" err="1" smtClean="0"/>
              <a:t>nt</a:t>
            </a:r>
            <a:r>
              <a:rPr lang="en-US" sz="2400" b="1" dirty="0" smtClean="0"/>
              <a:t> a </a:t>
            </a:r>
            <a:r>
              <a:rPr lang="en-US" sz="2400" b="1" dirty="0"/>
              <a:t>= </a:t>
            </a:r>
            <a:r>
              <a:rPr lang="en-US" sz="2400" b="1" dirty="0" smtClean="0"/>
              <a:t>5, b=9, c=7;</a:t>
            </a:r>
            <a:endParaRPr lang="en-US" sz="2400" b="1" dirty="0"/>
          </a:p>
          <a:p>
            <a:pPr algn="just" fontAlgn="ctr"/>
            <a:r>
              <a:rPr lang="en-US" sz="2400" b="1" dirty="0"/>
              <a:t>a++ </a:t>
            </a:r>
            <a:r>
              <a:rPr lang="en-US" sz="2400" b="1" dirty="0" smtClean="0"/>
              <a:t>; //a=6</a:t>
            </a:r>
          </a:p>
          <a:p>
            <a:pPr algn="just" fontAlgn="ctr"/>
            <a:r>
              <a:rPr lang="en-US" sz="2400" b="1" dirty="0" smtClean="0"/>
              <a:t>b--; // b=8</a:t>
            </a:r>
            <a:endParaRPr lang="en-US" sz="2400" b="1" dirty="0"/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</a:t>
            </a:r>
            <a:r>
              <a:rPr lang="en-US" sz="2400" b="1" dirty="0" err="1" smtClean="0">
                <a:solidFill>
                  <a:srgbClr val="FFC000"/>
                </a:solidFill>
              </a:rPr>
              <a:t>rintf</a:t>
            </a:r>
            <a:r>
              <a:rPr lang="en-US" sz="2400" b="1" dirty="0" smtClean="0">
                <a:solidFill>
                  <a:srgbClr val="FFC000"/>
                </a:solidFill>
              </a:rPr>
              <a:t>(“%d”, a++) ; 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/>
              <a:t>x</a:t>
            </a:r>
            <a:r>
              <a:rPr lang="en-US" sz="2400" b="1" dirty="0" err="1" smtClean="0"/>
              <a:t>uất</a:t>
            </a:r>
            <a:r>
              <a:rPr lang="en-US" sz="2400" b="1" dirty="0" smtClean="0"/>
              <a:t> 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5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mới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tăng</a:t>
            </a:r>
            <a:r>
              <a:rPr lang="en-US" sz="2400" b="1" dirty="0" smtClean="0"/>
              <a:t> a </a:t>
            </a:r>
            <a:r>
              <a:rPr lang="en-US" sz="2400" b="1" dirty="0" err="1" smtClean="0"/>
              <a:t>lên</a:t>
            </a:r>
            <a:r>
              <a:rPr lang="en-US" sz="2400" b="1" dirty="0" smtClean="0"/>
              <a:t> 6</a:t>
            </a:r>
            <a:endParaRPr lang="en-US" sz="2400" b="1" dirty="0">
              <a:solidFill>
                <a:srgbClr val="FFC000"/>
              </a:solidFill>
            </a:endParaRP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(“%d”, </a:t>
            </a:r>
            <a:r>
              <a:rPr lang="en-US" sz="2400" b="1" dirty="0" smtClean="0">
                <a:solidFill>
                  <a:srgbClr val="FFC000"/>
                </a:solidFill>
              </a:rPr>
              <a:t>++b)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err="1" smtClean="0"/>
              <a:t>tăng</a:t>
            </a:r>
            <a:r>
              <a:rPr lang="en-US" sz="2400" b="1" dirty="0" smtClean="0"/>
              <a:t> b </a:t>
            </a:r>
            <a:r>
              <a:rPr lang="en-US" sz="2400" b="1" dirty="0" err="1"/>
              <a:t>lên</a:t>
            </a:r>
            <a:r>
              <a:rPr lang="en-US" sz="2400" b="1" dirty="0"/>
              <a:t> </a:t>
            </a:r>
            <a:r>
              <a:rPr lang="en-US" sz="2400" b="1" dirty="0" smtClean="0"/>
              <a:t>10 </a:t>
            </a:r>
            <a:r>
              <a:rPr lang="en-US" sz="2400" b="1" dirty="0" err="1" smtClean="0"/>
              <a:t>rồi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xuất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b (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10)</a:t>
            </a:r>
          </a:p>
          <a:p>
            <a:pPr algn="just" fontAlgn="ctr"/>
            <a:r>
              <a:rPr lang="en-US" sz="2400" b="1" dirty="0" err="1">
                <a:solidFill>
                  <a:srgbClr val="FFC000"/>
                </a:solidFill>
              </a:rPr>
              <a:t>printf</a:t>
            </a:r>
            <a:r>
              <a:rPr lang="en-US" sz="2400" b="1" dirty="0">
                <a:solidFill>
                  <a:srgbClr val="FFC000"/>
                </a:solidFill>
              </a:rPr>
              <a:t>(“%</a:t>
            </a:r>
            <a:r>
              <a:rPr lang="en-US" sz="2400" b="1" dirty="0" err="1" smtClean="0">
                <a:solidFill>
                  <a:srgbClr val="FFC000"/>
                </a:solidFill>
              </a:rPr>
              <a:t>d%d</a:t>
            </a:r>
            <a:r>
              <a:rPr lang="en-US" sz="2400" b="1" dirty="0" smtClean="0">
                <a:solidFill>
                  <a:srgbClr val="FFC000"/>
                </a:solidFill>
              </a:rPr>
              <a:t>”, </a:t>
            </a:r>
            <a:r>
              <a:rPr lang="en-US" sz="2400" b="1" dirty="0" err="1" smtClean="0">
                <a:solidFill>
                  <a:srgbClr val="FFC000"/>
                </a:solidFill>
              </a:rPr>
              <a:t>c++</a:t>
            </a:r>
            <a:r>
              <a:rPr lang="en-US" sz="2400" b="1" dirty="0" smtClean="0">
                <a:solidFill>
                  <a:srgbClr val="FFC000"/>
                </a:solidFill>
              </a:rPr>
              <a:t>,--c) </a:t>
            </a:r>
            <a:r>
              <a:rPr lang="en-US" sz="2400" b="1" dirty="0">
                <a:solidFill>
                  <a:srgbClr val="FFC000"/>
                </a:solidFill>
              </a:rPr>
              <a:t>; </a:t>
            </a:r>
          </a:p>
          <a:p>
            <a:pPr algn="just" fontAlgn="ctr"/>
            <a:r>
              <a:rPr lang="en-US" sz="2400" b="1" dirty="0" smtClean="0"/>
              <a:t>in </a:t>
            </a:r>
            <a:r>
              <a:rPr lang="en-US" sz="2400" b="1" dirty="0" err="1" smtClean="0"/>
              <a:t>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màn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hình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4000" dirty="0" smtClean="0">
                <a:solidFill>
                  <a:srgbClr val="FFC000"/>
                </a:solidFill>
              </a:rPr>
              <a:t>77</a:t>
            </a:r>
            <a:endParaRPr lang="en-US" sz="4000" dirty="0">
              <a:solidFill>
                <a:srgbClr val="FFC000"/>
              </a:solidFill>
            </a:endParaRPr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32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1.3.2.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Lệnh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đơn</a:t>
            </a:r>
            <a:r>
              <a:rPr lang="en-US" sz="2400" dirty="0">
                <a:solidFill>
                  <a:srgbClr val="FFC000"/>
                </a:solidFill>
              </a:rPr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 </a:t>
            </a:r>
            <a:r>
              <a:rPr lang="en-US" sz="2400" dirty="0" err="1"/>
              <a:t>khai</a:t>
            </a:r>
            <a:r>
              <a:rPr lang="en-US" sz="2400" dirty="0"/>
              <a:t> </a:t>
            </a:r>
            <a:r>
              <a:rPr lang="en-US" sz="2400" dirty="0" err="1"/>
              <a:t>báo</a:t>
            </a:r>
            <a:r>
              <a:rPr lang="en-US" sz="2400" dirty="0"/>
              <a:t> hay 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ghi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1 </a:t>
            </a:r>
            <a:r>
              <a:rPr lang="en-US" sz="2400" dirty="0" err="1"/>
              <a:t>dòng</a:t>
            </a:r>
            <a:r>
              <a:rPr lang="en-US" sz="2400" dirty="0"/>
              <a:t> </a:t>
            </a:r>
            <a:r>
              <a:rPr lang="en-US" sz="2400" dirty="0" smtClean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thúc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dấu</a:t>
            </a:r>
            <a:r>
              <a:rPr lang="en-US" sz="2400" dirty="0"/>
              <a:t> </a:t>
            </a:r>
            <a:r>
              <a:rPr lang="en-US" sz="2400" dirty="0" err="1"/>
              <a:t>chấm</a:t>
            </a:r>
            <a:r>
              <a:rPr lang="en-US" sz="2400" dirty="0"/>
              <a:t> </a:t>
            </a:r>
            <a:r>
              <a:rPr lang="en-US" sz="2400" dirty="0" err="1"/>
              <a:t>phẩy</a:t>
            </a:r>
            <a:r>
              <a:rPr lang="en-US" sz="2400" dirty="0"/>
              <a:t> (;). </a:t>
            </a:r>
          </a:p>
          <a:p>
            <a:pPr lvl="0" algn="just"/>
            <a:r>
              <a:rPr lang="en-US" sz="2400" dirty="0" err="1" smtClean="0">
                <a:solidFill>
                  <a:srgbClr val="FFC000"/>
                </a:solidFill>
              </a:rPr>
              <a:t>Khối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err="1">
                <a:solidFill>
                  <a:srgbClr val="FFC000"/>
                </a:solidFill>
              </a:rPr>
              <a:t>lệnh</a:t>
            </a:r>
            <a:r>
              <a:rPr lang="en-US" sz="2400" dirty="0"/>
              <a:t> 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tập</a:t>
            </a:r>
            <a:r>
              <a:rPr lang="en-US" sz="2400" dirty="0" smtClean="0"/>
              <a:t> </a:t>
            </a:r>
            <a:r>
              <a:rPr lang="en-US" sz="2400" dirty="0" err="1" smtClean="0"/>
              <a:t>hợp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lệnh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bao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/>
              <a:t>cặp</a:t>
            </a:r>
            <a:r>
              <a:rPr lang="en-US" sz="2400" dirty="0"/>
              <a:t> </a:t>
            </a:r>
            <a:r>
              <a:rPr lang="en-US" sz="2400" dirty="0" err="1"/>
              <a:t>ngoặc</a:t>
            </a:r>
            <a:r>
              <a:rPr lang="en-US" sz="2400" dirty="0"/>
              <a:t> </a:t>
            </a:r>
            <a:r>
              <a:rPr lang="en-US" sz="2400" dirty="0" err="1"/>
              <a:t>nhọn</a:t>
            </a:r>
            <a:r>
              <a:rPr lang="en-US" sz="2400" dirty="0"/>
              <a:t> ({}) </a:t>
            </a:r>
            <a:r>
              <a:rPr lang="en-US" sz="2400" dirty="0" smtClean="0"/>
              <a:t>.</a:t>
            </a:r>
            <a:endParaRPr lang="en-US" sz="2400" dirty="0"/>
          </a:p>
          <a:p>
            <a:pPr algn="just" fontAlgn="ctr"/>
            <a:endParaRPr lang="en-US" sz="24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354" y="2675897"/>
            <a:ext cx="7822078" cy="4161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925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61183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1.3.3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kiểu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dữ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liệu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đích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&lt;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800" b="1" i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800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:</a:t>
            </a:r>
          </a:p>
          <a:p>
            <a:pPr algn="just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a = 5,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b=10;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a/b 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</a:t>
            </a:r>
          </a:p>
          <a:p>
            <a:pPr algn="just" fontAlgn="ctr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0</a:t>
            </a:r>
          </a:p>
          <a:p>
            <a:pPr algn="just" fontAlgn="ctr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(float) a/b;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 fontAlgn="ctr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giá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trị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0,5</a:t>
            </a:r>
            <a:endParaRPr lang="en-US" sz="2400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1037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2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CÁC HÀM NHẬP XUẤT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2.1. HÀM </a:t>
            </a:r>
            <a:r>
              <a:rPr lang="en-US" sz="3600" dirty="0" err="1" smtClean="0"/>
              <a:t>printf</a:t>
            </a:r>
            <a:r>
              <a:rPr lang="en-US" sz="3600" dirty="0" smtClean="0"/>
              <a:t>() &amp; </a:t>
            </a:r>
            <a:r>
              <a:rPr lang="en-US" sz="3600" dirty="0" err="1" smtClean="0"/>
              <a:t>scanf</a:t>
            </a:r>
            <a:r>
              <a:rPr lang="en-US" sz="3600" dirty="0" smtClean="0"/>
              <a:t>()</a:t>
            </a:r>
          </a:p>
          <a:p>
            <a:pPr algn="just"/>
            <a:r>
              <a:rPr lang="en-US" sz="3600" dirty="0" smtClean="0"/>
              <a:t>2.2. </a:t>
            </a:r>
            <a:r>
              <a:rPr lang="en-US" sz="3600" dirty="0"/>
              <a:t>HÀM </a:t>
            </a:r>
            <a:r>
              <a:rPr lang="en-US" sz="3600" dirty="0" err="1" smtClean="0"/>
              <a:t>getche</a:t>
            </a:r>
            <a:r>
              <a:rPr lang="en-US" sz="3600" dirty="0" smtClean="0"/>
              <a:t>() </a:t>
            </a:r>
            <a:r>
              <a:rPr lang="en-US" sz="3600" dirty="0"/>
              <a:t>&amp; </a:t>
            </a:r>
            <a:r>
              <a:rPr lang="en-US" sz="3600" dirty="0" err="1" smtClean="0"/>
              <a:t>getch</a:t>
            </a:r>
            <a:r>
              <a:rPr lang="en-US" sz="3600" dirty="0" smtClean="0"/>
              <a:t>()</a:t>
            </a:r>
            <a:endParaRPr lang="en-US" sz="3600" dirty="0"/>
          </a:p>
          <a:p>
            <a:pPr algn="just"/>
            <a:endParaRPr lang="en-US" sz="3600" dirty="0" smtClean="0"/>
          </a:p>
          <a:p>
            <a:pPr algn="l">
              <a:defRPr/>
            </a:pPr>
            <a:endParaRPr lang="en-US" sz="2800" dirty="0" smtClean="0"/>
          </a:p>
          <a:p>
            <a:pPr marL="285750" indent="-285750" algn="l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buFont typeface="Wingdings" pitchFamily="2" charset="2"/>
              <a:buChar char="l"/>
              <a:defRPr/>
            </a:pPr>
            <a:endParaRPr lang="en-US" dirty="0" smtClean="0">
              <a:latin typeface=".VnTime" pitchFamily="34" charset="0"/>
            </a:endParaRPr>
          </a:p>
          <a:p>
            <a:pPr marL="285750" indent="-285750">
              <a:defRPr/>
            </a:pPr>
            <a:endParaRPr lang="en-US" dirty="0" smtClean="0">
              <a:latin typeface=".VnTim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857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3738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 HÀM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&amp;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printf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 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ra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5358288"/>
              </p:ext>
            </p:extLst>
          </p:nvPr>
        </p:nvGraphicFramePr>
        <p:xfrm>
          <a:off x="1043607" y="2420888"/>
          <a:ext cx="7574097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977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17432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Kiểủ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nghĩa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ký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tự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Định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dạng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\t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Cách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khoảng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tab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\n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Xuống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dòng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nd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err="1" smtClean="0">
                          <a:latin typeface="Arial" pitchFamily="34" charset="0"/>
                          <a:cs typeface="Arial" pitchFamily="34" charset="0"/>
                        </a:rPr>
                        <a:t>Dành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vị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trí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để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in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nguyên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%.nf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Arial" pitchFamily="34" charset="0"/>
                          <a:cs typeface="Arial" pitchFamily="34" charset="0"/>
                        </a:rPr>
                        <a:t>In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thực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với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n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số</a:t>
                      </a:r>
                      <a:r>
                        <a:rPr lang="en-US" sz="2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400" baseline="0" dirty="0" err="1" smtClean="0">
                          <a:latin typeface="Arial" pitchFamily="34" charset="0"/>
                          <a:cs typeface="Arial" pitchFamily="34" charset="0"/>
                        </a:rPr>
                        <a:t>lẻ</a:t>
                      </a:r>
                      <a:endParaRPr lang="en-US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093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00396"/>
            <a:ext cx="8424936" cy="610260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err="1" smtClean="0"/>
              <a:t>Ví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dụ</a:t>
            </a:r>
            <a:r>
              <a:rPr lang="en-US" sz="2800" b="1" dirty="0" smtClean="0"/>
              <a:t> 1:</a:t>
            </a:r>
            <a:endParaRPr lang="en-US" sz="2800" b="1" dirty="0"/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x=1234.567;</a:t>
            </a:r>
            <a:endParaRPr lang="en-US" sz="28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 // in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en-US" sz="28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Dành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12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vị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trí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in x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_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1234.567000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",x); 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//in x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với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1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lẻ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1234.6</a:t>
            </a:r>
            <a:endParaRPr lang="fr-FR" sz="28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12.2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800" b="1" dirty="0">
                <a:latin typeface="Courier New" pitchFamily="49" charset="0"/>
                <a:cs typeface="Courier New" pitchFamily="49" charset="0"/>
              </a:rPr>
              <a:t>",x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</a:t>
            </a:r>
            <a:endParaRPr lang="en-US" sz="2800" dirty="0" smtClean="0"/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_ _ _ _ _</a:t>
            </a:r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1234.57</a:t>
            </a:r>
          </a:p>
          <a:p>
            <a:pPr algn="just"/>
            <a:r>
              <a:rPr lang="fr-FR" sz="28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("Ly Tu </a:t>
            </a:r>
            <a:r>
              <a:rPr lang="fr-FR" sz="2800" b="1" dirty="0" err="1" smtClean="0">
                <a:latin typeface="Courier New" pitchFamily="49" charset="0"/>
                <a:cs typeface="Courier New" pitchFamily="49" charset="0"/>
              </a:rPr>
              <a:t>Trong</a:t>
            </a:r>
            <a:r>
              <a:rPr lang="fr-FR" sz="2800" b="1" dirty="0" smtClean="0">
                <a:latin typeface="Courier New" pitchFamily="49" charset="0"/>
                <a:cs typeface="Courier New" pitchFamily="49" charset="0"/>
              </a:rPr>
              <a:t>");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800" dirty="0"/>
              <a:t>	</a:t>
            </a:r>
          </a:p>
          <a:p>
            <a:pPr algn="just"/>
            <a:r>
              <a:rPr lang="fr-FR" sz="28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Ly Tu </a:t>
            </a:r>
            <a:r>
              <a:rPr lang="fr-FR" sz="28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Trong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219414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2: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a=2, b=3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a=2   b=3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a=%d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\n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b=%d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",a,b); 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a=2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b=3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d",b,a);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_ _ _ _3_ _ _ _2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d%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d\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nTong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=%d",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a,b,a+b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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  _ _ _ _2_ _ _ _3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  <a:sym typeface="Symbol"/>
              </a:rPr>
              <a:t>Tong=5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313620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scanf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(#include &lt;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stdio.h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(“&lt;</a:t>
            </a:r>
            <a:r>
              <a:rPr lang="en-US" sz="2400" b="1" i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ịnh_dạng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&gt;”,&lt;</a:t>
            </a:r>
            <a:r>
              <a:rPr lang="en-US" sz="2400" b="1" i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Địa_chỉ_các_biến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dữ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liệu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x;int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n;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f",&amp;x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);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d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  <a:endParaRPr lang="fr-FR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nhưng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!):</a:t>
            </a: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f%d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x,&amp;n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 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định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dạng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 %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f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",&amp;x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);//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phải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khoảng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trắng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trước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Nên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xuất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câu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báo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trước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khi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yêu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cầu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nhập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dữ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liệu</a:t>
            </a:r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số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x:")scanf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("%f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",&amp;x);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6224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92769" y="42153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Bài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áp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dụng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Viết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cho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phép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người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dùng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thước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của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một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nhật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và</a:t>
            </a:r>
            <a:r>
              <a:rPr lang="en-US" sz="2400" b="1" dirty="0" smtClean="0">
                <a:solidFill>
                  <a:prstClr val="white"/>
                </a:solidFill>
              </a:rPr>
              <a:t> in </a:t>
            </a:r>
            <a:r>
              <a:rPr lang="en-US" sz="2400" b="1" dirty="0" err="1" smtClean="0">
                <a:solidFill>
                  <a:prstClr val="white"/>
                </a:solidFill>
              </a:rPr>
              <a:t>ra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diện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tích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chữ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nhập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đó</a:t>
            </a:r>
            <a:r>
              <a:rPr lang="en-US" sz="2400" b="1" dirty="0" smtClean="0">
                <a:solidFill>
                  <a:prstClr val="white"/>
                </a:solidFill>
              </a:rPr>
              <a:t>.</a:t>
            </a:r>
          </a:p>
          <a:p>
            <a:pPr algn="just">
              <a:buClr>
                <a:srgbClr val="0BD0D9"/>
              </a:buClr>
            </a:pPr>
            <a:r>
              <a:rPr lang="en-US" sz="2400" b="1" dirty="0" err="1" smtClean="0">
                <a:solidFill>
                  <a:prstClr val="white"/>
                </a:solidFill>
              </a:rPr>
              <a:t>Màn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hình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khi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chạy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chương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trình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có</a:t>
            </a:r>
            <a:r>
              <a:rPr lang="en-US" sz="2400" b="1" dirty="0" smtClean="0">
                <a:solidFill>
                  <a:prstClr val="white"/>
                </a:solidFill>
              </a:rPr>
              <a:t> </a:t>
            </a:r>
            <a:r>
              <a:rPr lang="en-US" sz="2400" b="1" dirty="0" err="1" smtClean="0">
                <a:solidFill>
                  <a:prstClr val="white"/>
                </a:solidFill>
              </a:rPr>
              <a:t>dạng</a:t>
            </a:r>
            <a:r>
              <a:rPr lang="en-US" sz="2400" b="1" dirty="0" smtClean="0">
                <a:solidFill>
                  <a:prstClr val="white"/>
                </a:solidFill>
              </a:rPr>
              <a:t>:</a:t>
            </a:r>
          </a:p>
          <a:p>
            <a:pPr algn="just">
              <a:buClr>
                <a:srgbClr val="0BD0D9"/>
              </a:buClr>
            </a:pPr>
            <a:endParaRPr lang="en-US" sz="2400" b="1" dirty="0" smtClean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endParaRPr lang="en-US" sz="2400" b="1" dirty="0">
              <a:solidFill>
                <a:prstClr val="white"/>
              </a:solidFill>
            </a:endParaRPr>
          </a:p>
          <a:p>
            <a:pPr algn="just">
              <a:buClr>
                <a:srgbClr val="0BD0D9"/>
              </a:buClr>
            </a:pPr>
            <a:r>
              <a:rPr lang="fr-FR" sz="2400" b="1" dirty="0" smtClean="0">
                <a:solidFill>
                  <a:prstClr val="white"/>
                </a:solidFill>
                <a:latin typeface="Courier New" pitchFamily="49" charset="0"/>
                <a:cs typeface="Courier New" pitchFamily="49" charset="0"/>
              </a:rPr>
              <a:t> </a:t>
            </a:r>
          </a:p>
          <a:p>
            <a:pPr algn="just">
              <a:buClr>
                <a:srgbClr val="0BD0D9"/>
              </a:buClr>
            </a:pPr>
            <a:endParaRPr lang="fr-FR" sz="2400" b="1" dirty="0">
              <a:solidFill>
                <a:prstClr val="white"/>
              </a:solidFill>
              <a:latin typeface="Courier New" pitchFamily="49" charset="0"/>
              <a:cs typeface="Courier New" pitchFamily="49" charset="0"/>
            </a:endParaRPr>
          </a:p>
          <a:p>
            <a:pPr algn="just">
              <a:buClr>
                <a:srgbClr val="0BD0D9"/>
              </a:buClr>
            </a:pPr>
            <a:endParaRPr lang="en-US" sz="2400" dirty="0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2708920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3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2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HCN=6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4581128"/>
            <a:ext cx="7776864" cy="1200329"/>
          </a:xfrm>
          <a:prstGeom prst="rect">
            <a:avLst/>
          </a:prstGeom>
          <a:pattFill prst="pct5">
            <a:fgClr>
              <a:schemeClr val="bg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dai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5.5 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chieu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rong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 4</a:t>
            </a:r>
          </a:p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Dien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tich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HCN=22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52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"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tu bat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ky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char k =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getche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//k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lưu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tự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mà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nhập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khác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khuyến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khích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("%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c",&amp;k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644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 HÀM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getche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</a:t>
            </a:r>
          </a:p>
          <a:p>
            <a:pPr algn="just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2.2.1. </a:t>
            </a:r>
            <a:r>
              <a:rPr lang="en-US" sz="2800" b="1" dirty="0" err="1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getch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() 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(#include </a:t>
            </a:r>
            <a:r>
              <a:rPr lang="en-US" sz="28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800" b="1" dirty="0" err="1" smtClean="0">
                <a:latin typeface="Courier New" pitchFamily="49" charset="0"/>
                <a:cs typeface="Courier New" pitchFamily="49" charset="0"/>
              </a:rPr>
              <a:t>conio.h</a:t>
            </a:r>
            <a:r>
              <a:rPr lang="en-US" sz="28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dụng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để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đọc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từ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bàn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phím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trả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về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đó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.(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ký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tự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nhập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sẽ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KHÔNG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xuất</a:t>
            </a:r>
            <a:r>
              <a:rPr lang="en-US" sz="2400" b="1" i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hiện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trên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màn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hình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tại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vị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i="1" dirty="0" err="1">
                <a:latin typeface="Courier New" pitchFamily="49" charset="0"/>
                <a:cs typeface="Courier New" pitchFamily="49" charset="0"/>
              </a:rPr>
              <a:t>trí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 con </a:t>
            </a:r>
            <a:r>
              <a:rPr lang="en-US" sz="2400" b="1" i="1" dirty="0" err="1" smtClean="0">
                <a:latin typeface="Courier New" pitchFamily="49" charset="0"/>
                <a:cs typeface="Courier New" pitchFamily="49" charset="0"/>
              </a:rPr>
              <a:t>trỏ</a:t>
            </a:r>
            <a:r>
              <a:rPr lang="en-US" sz="2400" b="1" i="1" dirty="0">
                <a:latin typeface="Courier New" pitchFamily="49" charset="0"/>
                <a:cs typeface="Courier New" pitchFamily="49" charset="0"/>
              </a:rPr>
              <a:t>)</a:t>
            </a:r>
          </a:p>
          <a:p>
            <a:pPr algn="just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 1:</a:t>
            </a:r>
            <a:endParaRPr lang="en-US" sz="2400" b="1" dirty="0"/>
          </a:p>
          <a:p>
            <a:pPr algn="just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main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 ….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(); </a:t>
            </a:r>
          </a:p>
          <a:p>
            <a:pPr algn="just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return 0;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just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() ở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cuối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main()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chờ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người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nhấn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phím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bất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kỳ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rồi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mới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thực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hiện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lệnh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return 0;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để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thoát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khỏi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endParaRPr lang="fr-FR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950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3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/>
              <a:t>CẤU TRÚC ĐIỀU KHIỂN</a:t>
            </a:r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3.1. </a:t>
            </a:r>
            <a:r>
              <a:rPr lang="en-US" sz="3600" dirty="0" err="1" smtClean="0"/>
              <a:t>Cấu</a:t>
            </a:r>
            <a:r>
              <a:rPr lang="en-US" sz="3600" dirty="0" smtClean="0"/>
              <a:t> </a:t>
            </a:r>
            <a:r>
              <a:rPr lang="en-US" sz="3600" dirty="0" err="1" smtClean="0"/>
              <a:t>trúc</a:t>
            </a:r>
            <a:r>
              <a:rPr lang="en-US" sz="3600" dirty="0" smtClean="0"/>
              <a:t> </a:t>
            </a:r>
            <a:r>
              <a:rPr lang="en-US" sz="3600" dirty="0" err="1" smtClean="0"/>
              <a:t>rẽ</a:t>
            </a:r>
            <a:r>
              <a:rPr lang="en-US" sz="3600" dirty="0" smtClean="0"/>
              <a:t> </a:t>
            </a:r>
            <a:r>
              <a:rPr lang="en-US" sz="3600" dirty="0" err="1" smtClean="0"/>
              <a:t>nhánh</a:t>
            </a:r>
            <a:endParaRPr lang="en-US" sz="3600" dirty="0" smtClean="0"/>
          </a:p>
          <a:p>
            <a:pPr algn="just"/>
            <a:r>
              <a:rPr lang="en-US" sz="3600" dirty="0"/>
              <a:t>3.2. </a:t>
            </a:r>
            <a:r>
              <a:rPr lang="en-US" sz="3600" dirty="0" err="1" smtClean="0"/>
              <a:t>Vòng</a:t>
            </a:r>
            <a:r>
              <a:rPr lang="en-US" sz="3600" dirty="0" smtClean="0"/>
              <a:t> </a:t>
            </a:r>
            <a:r>
              <a:rPr lang="en-US" sz="3600" dirty="0" err="1" smtClean="0"/>
              <a:t>lặp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21014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 CẤU TRÚC RẼ NHÁNH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if…else</a:t>
            </a:r>
          </a:p>
          <a:p>
            <a:pPr algn="l"/>
            <a:r>
              <a:rPr lang="en-US" sz="2400" dirty="0"/>
              <a:t>3.1.1.1. </a:t>
            </a:r>
            <a:r>
              <a:rPr lang="en-US" sz="2400" dirty="0" err="1"/>
              <a:t>Cú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endParaRPr lang="en-US" sz="2400" dirty="0"/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if(&lt;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1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2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&gt;;}</a:t>
            </a:r>
          </a:p>
          <a:p>
            <a:pPr algn="just"/>
            <a:endParaRPr lang="en-US" sz="2400" dirty="0"/>
          </a:p>
          <a:p>
            <a:pPr algn="just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27983" y="1916832"/>
            <a:ext cx="46085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Nếu</a:t>
            </a:r>
            <a:r>
              <a:rPr lang="en-US" sz="2400" dirty="0"/>
              <a:t> &lt;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&gt;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true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&gt;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27983" y="3717032"/>
            <a:ext cx="47160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Nếu</a:t>
            </a:r>
            <a:r>
              <a:rPr lang="en-US" sz="2400" dirty="0"/>
              <a:t> &lt;</a:t>
            </a: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en-US" sz="2400" dirty="0" err="1"/>
              <a:t>kiện</a:t>
            </a:r>
            <a:r>
              <a:rPr lang="en-US" sz="2400" dirty="0"/>
              <a:t>&gt;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r>
              <a:rPr lang="en-US" sz="2400" dirty="0"/>
              <a:t> true </a:t>
            </a:r>
            <a:r>
              <a:rPr lang="en-US" sz="2400" dirty="0" err="1"/>
              <a:t>thì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1&gt;, </a:t>
            </a:r>
            <a:r>
              <a:rPr lang="en-US" sz="2400" dirty="0" err="1"/>
              <a:t>ngược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&lt;</a:t>
            </a:r>
            <a:r>
              <a:rPr lang="en-US" sz="2400" dirty="0" err="1"/>
              <a:t>phát</a:t>
            </a:r>
            <a:r>
              <a:rPr lang="en-US" sz="2400" dirty="0"/>
              <a:t> </a:t>
            </a:r>
            <a:r>
              <a:rPr lang="en-US" sz="2400" dirty="0" err="1"/>
              <a:t>biểu</a:t>
            </a:r>
            <a:r>
              <a:rPr lang="en-US" sz="2400" dirty="0"/>
              <a:t> 2&gt;</a:t>
            </a:r>
          </a:p>
        </p:txBody>
      </p:sp>
    </p:spTree>
    <p:extLst>
      <p:ext uri="{BB962C8B-B14F-4D97-AF65-F5344CB8AC3E}">
        <p14:creationId xmlns:p14="http://schemas.microsoft.com/office/powerpoint/2010/main" val="223476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err="1"/>
              <a:t>Ví</a:t>
            </a:r>
            <a:r>
              <a:rPr lang="en-US" sz="2400" dirty="0"/>
              <a:t> </a:t>
            </a:r>
            <a:r>
              <a:rPr lang="en-US" sz="2400" dirty="0" err="1" smtClean="0"/>
              <a:t>dụ</a:t>
            </a:r>
            <a:r>
              <a:rPr lang="en-US" sz="2400" dirty="0" smtClean="0"/>
              <a:t>: </a:t>
            </a:r>
            <a:r>
              <a:rPr lang="en-US" sz="2400" dirty="0" err="1" smtClean="0"/>
              <a:t>Chương</a:t>
            </a:r>
            <a:r>
              <a:rPr lang="en-US" sz="2400" dirty="0" smtClean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nhập</a:t>
            </a:r>
            <a:r>
              <a:rPr lang="en-US" sz="2400" dirty="0"/>
              <a:t> 2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in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lớn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main()</a:t>
            </a:r>
          </a:p>
          <a:p>
            <a:pPr algn="just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2 so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nguyen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bat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ky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");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scanf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("%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d%d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", &amp;a, &amp;b);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if(a&gt;b)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("max(%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d,%d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)=%d\n", a, b, a);</a:t>
            </a:r>
          </a:p>
          <a:p>
            <a:pPr algn="just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else</a:t>
            </a:r>
          </a:p>
          <a:p>
            <a:pPr algn="just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	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("max(%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d,%d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)=%d\n", a, b, b);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getch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	return 0;</a:t>
            </a:r>
          </a:p>
          <a:p>
            <a:pPr algn="just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99069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7473" y="54868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3.1.2.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Lệnh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switch…case</a:t>
            </a:r>
          </a:p>
          <a:p>
            <a:pPr algn="l"/>
            <a:r>
              <a:rPr lang="en-US" sz="2400" dirty="0" smtClean="0"/>
              <a:t>3.1.2.1</a:t>
            </a:r>
            <a:r>
              <a:rPr lang="en-US" sz="2400" dirty="0"/>
              <a:t>. </a:t>
            </a:r>
            <a:r>
              <a:rPr lang="en-US" sz="2400" dirty="0" err="1"/>
              <a:t>Cú</a:t>
            </a:r>
            <a:r>
              <a:rPr lang="en-US" sz="2400" dirty="0"/>
              <a:t> </a:t>
            </a:r>
            <a:r>
              <a:rPr lang="en-US" sz="2400" dirty="0" err="1"/>
              <a:t>pháp</a:t>
            </a:r>
            <a:endParaRPr lang="en-US" sz="2400" dirty="0"/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switch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(&lt;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case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1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&gt;:</a:t>
            </a:r>
          </a:p>
          <a:p>
            <a:pPr algn="just"/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1&gt;;</a:t>
            </a:r>
          </a:p>
          <a:p>
            <a:pPr algn="just"/>
            <a:r>
              <a:rPr lang="en-US" sz="20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[&lt;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;]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case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2&gt;: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2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just"/>
            <a:r>
              <a:rPr lang="en-US" sz="2000" b="1" dirty="0"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[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break;]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…</a:t>
            </a: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case 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hằng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n&gt;: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n&gt;;</a:t>
            </a:r>
            <a:endParaRPr lang="en-US" sz="2000" b="1" dirty="0"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latin typeface="Courier New" pitchFamily="49" charset="0"/>
                <a:cs typeface="Courier New" pitchFamily="49" charset="0"/>
              </a:rPr>
              <a:t>	[break;]</a:t>
            </a:r>
            <a:endParaRPr lang="en-US" sz="20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 [default: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khối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000" b="1" dirty="0" err="1" smtClean="0">
                <a:latin typeface="Courier New" pitchFamily="49" charset="0"/>
                <a:cs typeface="Courier New" pitchFamily="49" charset="0"/>
              </a:rPr>
              <a:t>lệnh</a:t>
            </a:r>
            <a:r>
              <a:rPr lang="en-US" sz="2000" b="1" dirty="0" smtClean="0">
                <a:latin typeface="Courier New" pitchFamily="49" charset="0"/>
                <a:cs typeface="Courier New" pitchFamily="49" charset="0"/>
              </a:rPr>
              <a:t> default&gt;;</a:t>
            </a:r>
            <a:r>
              <a:rPr lang="en-US" sz="20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</a:t>
            </a:r>
            <a:endParaRPr lang="en-US" sz="20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en-US" sz="20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		</a:t>
            </a:r>
            <a:r>
              <a:rPr lang="en-US" sz="2400" i="1" dirty="0"/>
              <a:t>		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625" y="1052513"/>
            <a:ext cx="5438775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67544" y="6309320"/>
            <a:ext cx="8676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</a:rPr>
              <a:t>Lưu</a:t>
            </a:r>
            <a:r>
              <a:rPr lang="en-US" sz="2400" dirty="0" smtClean="0">
                <a:solidFill>
                  <a:srgbClr val="FF0000"/>
                </a:solidFill>
              </a:rPr>
              <a:t> ý: &lt;</a:t>
            </a:r>
            <a:r>
              <a:rPr lang="en-US" sz="2400" dirty="0" err="1" smtClean="0">
                <a:solidFill>
                  <a:srgbClr val="FF0000"/>
                </a:solidFill>
              </a:rPr>
              <a:t>biểu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thức</a:t>
            </a:r>
            <a:r>
              <a:rPr lang="en-US" sz="2400" dirty="0" smtClean="0">
                <a:solidFill>
                  <a:srgbClr val="FF0000"/>
                </a:solidFill>
              </a:rPr>
              <a:t>&gt; </a:t>
            </a:r>
            <a:r>
              <a:rPr lang="en-US" sz="2400" dirty="0" err="1" smtClean="0">
                <a:solidFill>
                  <a:srgbClr val="FF0000"/>
                </a:solidFill>
              </a:rPr>
              <a:t>có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giá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trị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là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số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nguyên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hoặc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ký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</a:rPr>
              <a:t>tự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976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07473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dụ</a:t>
            </a:r>
            <a:r>
              <a:rPr lang="en-US" sz="2400" b="1" dirty="0" smtClean="0"/>
              <a:t>:</a:t>
            </a:r>
            <a:r>
              <a:rPr lang="en-US" sz="2400" dirty="0" smtClean="0"/>
              <a:t> </a:t>
            </a:r>
            <a:r>
              <a:rPr lang="en-US" sz="2400" dirty="0" err="1" smtClean="0"/>
              <a:t>Viết</a:t>
            </a:r>
            <a:r>
              <a:rPr lang="en-US" sz="2400" dirty="0" smtClean="0"/>
              <a:t> </a:t>
            </a:r>
            <a:r>
              <a:rPr lang="en-US" sz="2400" dirty="0" err="1" smtClean="0"/>
              <a:t>đoạn</a:t>
            </a:r>
            <a:r>
              <a:rPr lang="en-US" sz="2400" dirty="0" smtClean="0"/>
              <a:t> </a:t>
            </a:r>
            <a:r>
              <a:rPr lang="en-US" sz="2400" dirty="0" err="1" smtClean="0"/>
              <a:t>chương</a:t>
            </a:r>
            <a:r>
              <a:rPr lang="en-US" sz="2400" dirty="0" smtClean="0"/>
              <a:t> </a:t>
            </a:r>
            <a:r>
              <a:rPr lang="en-US" sz="2400" dirty="0" err="1" smtClean="0"/>
              <a:t>trình</a:t>
            </a:r>
            <a:r>
              <a:rPr lang="en-US" sz="2400" dirty="0" smtClean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tìm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ngày</a:t>
            </a:r>
            <a:r>
              <a:rPr lang="en-US" sz="2400" dirty="0" smtClean="0"/>
              <a:t> </a:t>
            </a:r>
            <a:r>
              <a:rPr lang="en-US" sz="2400" dirty="0" err="1" smtClean="0"/>
              <a:t>lớn</a:t>
            </a:r>
            <a:r>
              <a:rPr lang="en-US" sz="2400" dirty="0" smtClean="0"/>
              <a:t> </a:t>
            </a:r>
            <a:r>
              <a:rPr lang="en-US" sz="2400" dirty="0" err="1" smtClean="0"/>
              <a:t>nhất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 smtClean="0"/>
              <a:t>tháng</a:t>
            </a:r>
            <a:r>
              <a:rPr lang="en-US" sz="2400" dirty="0" smtClean="0"/>
              <a:t>.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8" y="1412776"/>
            <a:ext cx="4931861" cy="4693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switch(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month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)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4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6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9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11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:maxDay=30;break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case </a:t>
            </a:r>
            <a:r>
              <a:rPr lang="en-US" sz="23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2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if(year%4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==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0)     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=29</a:t>
            </a:r>
            <a:r>
              <a:rPr lang="en-US" sz="23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 else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=28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; 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   break;</a:t>
            </a:r>
          </a:p>
          <a:p>
            <a:r>
              <a:rPr lang="en-US" sz="23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en-US" sz="23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default: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3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=31;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300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lang="en-US" sz="23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2040" y="1412776"/>
            <a:ext cx="4211960" cy="4893647"/>
          </a:xfrm>
          <a:prstGeom prst="rect">
            <a:avLst/>
          </a:prstGeom>
          <a:noFill/>
          <a:ln w="25400">
            <a:solidFill>
              <a:schemeClr val="bg1">
                <a:alpha val="9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=31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switch(month)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4: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6: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9: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11: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=30;break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case 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2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if(year%4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==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0)     </a:t>
            </a:r>
          </a:p>
          <a:p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  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=29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    else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maxDay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=28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950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 VÒNG LẶP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lặp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for</a:t>
            </a:r>
          </a:p>
          <a:p>
            <a:pPr algn="l"/>
            <a:r>
              <a:rPr lang="en-US" sz="2900" dirty="0" smtClean="0"/>
              <a:t>3.2.1.1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/>
              <a:t>pháp</a:t>
            </a:r>
            <a:endParaRPr lang="en-US" sz="2900" dirty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for (&lt;BT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khởi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tạo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&gt;;&lt;BT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&gt;;&lt;BT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lặp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	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780928"/>
            <a:ext cx="3125713" cy="3929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4355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92214" y="400396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 smtClean="0"/>
              <a:t>Ví</a:t>
            </a:r>
            <a:r>
              <a:rPr lang="en-US" sz="2400" b="1" dirty="0" smtClean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 </a:t>
            </a:r>
            <a:r>
              <a:rPr lang="en-US" sz="2400" b="1" dirty="0" smtClean="0"/>
              <a:t>:</a:t>
            </a:r>
            <a:r>
              <a:rPr lang="en-US" sz="2400" dirty="0" smtClean="0"/>
              <a:t> In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màn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0 </a:t>
            </a:r>
            <a:r>
              <a:rPr lang="en-US" sz="2400" dirty="0" err="1"/>
              <a:t>đến</a:t>
            </a:r>
            <a:r>
              <a:rPr lang="en-US" sz="2400" dirty="0"/>
              <a:t> 100</a:t>
            </a:r>
            <a:r>
              <a:rPr lang="en-US" sz="2400" dirty="0" smtClean="0"/>
              <a:t>.</a:t>
            </a:r>
          </a:p>
          <a:p>
            <a:pPr algn="l"/>
            <a:endParaRPr lang="en-US" sz="2400" dirty="0"/>
          </a:p>
          <a:p>
            <a:pPr algn="l"/>
            <a:r>
              <a:rPr lang="nn-NO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for(i=0</a:t>
            </a:r>
            <a:r>
              <a:rPr lang="nn-NO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; i&lt;=100; i++)</a:t>
            </a:r>
          </a:p>
          <a:p>
            <a:pPr algn="l"/>
            <a:r>
              <a:rPr lang="nn-NO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printf</a:t>
            </a:r>
            <a:r>
              <a:rPr lang="nn-NO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("%6d", i);</a:t>
            </a: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36912"/>
            <a:ext cx="3185145" cy="4179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36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 VÒNG LẶP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lặp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while</a:t>
            </a:r>
          </a:p>
          <a:p>
            <a:pPr algn="l"/>
            <a:r>
              <a:rPr lang="en-US" sz="2900" dirty="0" smtClean="0"/>
              <a:t>3.2.2.1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/>
              <a:t>pháp</a:t>
            </a:r>
            <a:endParaRPr lang="en-US" sz="2900" dirty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while(&lt;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	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996" y="1438095"/>
            <a:ext cx="4212468" cy="4873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09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err="1"/>
              <a:t>Ví</a:t>
            </a:r>
            <a:r>
              <a:rPr lang="en-US" sz="2800" b="1" dirty="0"/>
              <a:t> </a:t>
            </a:r>
            <a:r>
              <a:rPr lang="en-US" sz="2800" b="1" dirty="0" err="1"/>
              <a:t>dụ</a:t>
            </a:r>
            <a:r>
              <a:rPr lang="en-US" sz="2800" b="1" dirty="0"/>
              <a:t> :</a:t>
            </a:r>
            <a:r>
              <a:rPr lang="en-US" sz="2800" dirty="0"/>
              <a:t> In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màn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0 </a:t>
            </a:r>
            <a:r>
              <a:rPr lang="en-US" sz="2800" dirty="0" err="1"/>
              <a:t>đến</a:t>
            </a:r>
            <a:r>
              <a:rPr lang="en-US" sz="2800" dirty="0"/>
              <a:t> 100.</a:t>
            </a:r>
          </a:p>
          <a:p>
            <a:pPr algn="l"/>
            <a:endParaRPr lang="nn-NO" sz="28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nn-NO" sz="2800" b="1" dirty="0" smtClean="0">
                <a:latin typeface="Courier New" pitchFamily="49" charset="0"/>
                <a:cs typeface="Courier New" pitchFamily="49" charset="0"/>
              </a:rPr>
              <a:t>for(i=0</a:t>
            </a:r>
            <a:r>
              <a:rPr lang="nn-NO" sz="2800" b="1" dirty="0">
                <a:latin typeface="Courier New" pitchFamily="49" charset="0"/>
                <a:cs typeface="Courier New" pitchFamily="49" charset="0"/>
              </a:rPr>
              <a:t>; i&lt;=100; i++)</a:t>
            </a:r>
          </a:p>
          <a:p>
            <a:pPr algn="l"/>
            <a:r>
              <a:rPr lang="nn-NO" sz="2800" b="1" dirty="0">
                <a:latin typeface="Courier New" pitchFamily="49" charset="0"/>
                <a:cs typeface="Courier New" pitchFamily="49" charset="0"/>
              </a:rPr>
              <a:t>	printf("%6d", i);</a:t>
            </a: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423865"/>
              </p:ext>
            </p:extLst>
          </p:nvPr>
        </p:nvGraphicFramePr>
        <p:xfrm>
          <a:off x="107504" y="3190330"/>
          <a:ext cx="8856984" cy="288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3870"/>
                <a:gridCol w="4533114"/>
              </a:tblGrid>
              <a:tr h="2880320">
                <a:tc>
                  <a:txBody>
                    <a:bodyPr/>
                    <a:lstStyle/>
                    <a:p>
                      <a:pPr algn="l"/>
                      <a:r>
                        <a:rPr lang="it-IT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int</a:t>
                      </a:r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 i=0;</a:t>
                      </a:r>
                    </a:p>
                    <a:p>
                      <a:pPr algn="l"/>
                      <a:r>
                        <a:rPr lang="en-GB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while</a:t>
                      </a:r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(i&lt;=100)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{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   </a:t>
                      </a:r>
                      <a:r>
                        <a:rPr lang="en-US" sz="2400" b="1" dirty="0" err="1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printf</a:t>
                      </a:r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("%6d", i);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   i++;</a:t>
                      </a:r>
                    </a:p>
                    <a:p>
                      <a:pPr algn="l"/>
                      <a:r>
                        <a:rPr lang="en-US" sz="2400" b="1" dirty="0" smtClean="0">
                          <a:solidFill>
                            <a:srgbClr val="FFC000"/>
                          </a:solidFill>
                          <a:latin typeface="Courier New" pitchFamily="49" charset="0"/>
                          <a:cs typeface="Courier New" pitchFamily="49" charset="0"/>
                        </a:rPr>
                        <a:t>}</a:t>
                      </a:r>
                    </a:p>
                    <a:p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it-IT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int</a:t>
                      </a:r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i=0;</a:t>
                      </a:r>
                    </a:p>
                    <a:p>
                      <a:pPr algn="l"/>
                      <a:r>
                        <a:rPr kumimoji="0" lang="en-GB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while</a:t>
                      </a:r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(i&lt;=100)</a:t>
                      </a:r>
                    </a:p>
                    <a:p>
                      <a:pPr algn="l"/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   </a:t>
                      </a:r>
                      <a:r>
                        <a:rPr kumimoji="0" lang="en-US" sz="2400" b="1" kern="1200" dirty="0" err="1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printf</a:t>
                      </a:r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("%6d", i++);</a:t>
                      </a:r>
                    </a:p>
                    <a:p>
                      <a:pPr algn="l"/>
                      <a:r>
                        <a:rPr kumimoji="0" lang="en-US" sz="2400" b="1" kern="1200" dirty="0" smtClean="0">
                          <a:solidFill>
                            <a:srgbClr val="FFC000"/>
                          </a:solidFill>
                          <a:latin typeface="Courier New" pitchFamily="49" charset="0"/>
                          <a:ea typeface="+mn-ea"/>
                          <a:cs typeface="Courier New" pitchFamily="49" charset="0"/>
                        </a:rPr>
                        <a:t>	</a:t>
                      </a:r>
                    </a:p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453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 VÒNG LẶP</a:t>
            </a: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3.2.3.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Vòng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lặp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do…while</a:t>
            </a:r>
          </a:p>
          <a:p>
            <a:pPr algn="l"/>
            <a:r>
              <a:rPr lang="en-US" sz="2900" dirty="0" smtClean="0"/>
              <a:t>3.2.3.1</a:t>
            </a:r>
            <a:r>
              <a:rPr lang="en-US" sz="2900" dirty="0"/>
              <a:t>. </a:t>
            </a:r>
            <a:r>
              <a:rPr lang="en-US" sz="2900" dirty="0" err="1"/>
              <a:t>Cú</a:t>
            </a:r>
            <a:r>
              <a:rPr lang="en-US" sz="2900" dirty="0"/>
              <a:t> </a:t>
            </a:r>
            <a:r>
              <a:rPr lang="en-US" sz="2900" dirty="0" err="1" smtClean="0"/>
              <a:t>pháp</a:t>
            </a:r>
            <a:endParaRPr lang="en-US" sz="2900" dirty="0" smtClean="0"/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Phát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;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}while(&lt;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Điều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kiện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522818"/>
            <a:ext cx="4593214" cy="4990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3296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/>
              <a:t>Ví</a:t>
            </a:r>
            <a:r>
              <a:rPr lang="en-US" sz="2400" b="1" dirty="0"/>
              <a:t> </a:t>
            </a:r>
            <a:r>
              <a:rPr lang="en-US" sz="2400" b="1" dirty="0" err="1"/>
              <a:t>dụ</a:t>
            </a:r>
            <a:r>
              <a:rPr lang="en-US" sz="2400" b="1" dirty="0"/>
              <a:t> :</a:t>
            </a:r>
            <a:r>
              <a:rPr lang="en-US" sz="2400" dirty="0"/>
              <a:t> </a:t>
            </a:r>
            <a:r>
              <a:rPr lang="en-US" sz="2400" dirty="0" err="1" smtClean="0"/>
              <a:t>Yêu</a:t>
            </a:r>
            <a:r>
              <a:rPr lang="en-US" sz="2400" dirty="0" smtClean="0"/>
              <a:t> </a:t>
            </a:r>
            <a:r>
              <a:rPr lang="en-US" sz="2400" dirty="0" err="1" smtClean="0"/>
              <a:t>cầu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dung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dương</a:t>
            </a:r>
            <a:r>
              <a:rPr lang="en-US" sz="2400" dirty="0" smtClean="0"/>
              <a:t>. </a:t>
            </a:r>
            <a:r>
              <a:rPr lang="en-US" sz="2400" dirty="0" err="1" smtClean="0"/>
              <a:t>Nếu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dùng</a:t>
            </a:r>
            <a:r>
              <a:rPr lang="en-US" sz="2400" dirty="0" smtClean="0"/>
              <a:t>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sai</a:t>
            </a:r>
            <a:r>
              <a:rPr lang="en-US" sz="2400" dirty="0" smtClean="0"/>
              <a:t> </a:t>
            </a:r>
            <a:r>
              <a:rPr lang="en-US" sz="2400" dirty="0" err="1" smtClean="0"/>
              <a:t>thì</a:t>
            </a:r>
            <a:r>
              <a:rPr lang="en-US" sz="2400" dirty="0" smtClean="0"/>
              <a:t> </a:t>
            </a:r>
            <a:r>
              <a:rPr lang="en-US" sz="2400" dirty="0" err="1" smtClean="0"/>
              <a:t>bắt</a:t>
            </a:r>
            <a:r>
              <a:rPr lang="en-US" sz="2400" dirty="0" smtClean="0"/>
              <a:t> </a:t>
            </a:r>
            <a:r>
              <a:rPr lang="en-US" sz="2400" dirty="0" err="1" smtClean="0"/>
              <a:t>nhập</a:t>
            </a:r>
            <a:r>
              <a:rPr lang="en-US" sz="2400" dirty="0" smtClean="0"/>
              <a:t> </a:t>
            </a:r>
            <a:r>
              <a:rPr lang="en-US" sz="2400" dirty="0" err="1" smtClean="0"/>
              <a:t>lại</a:t>
            </a:r>
            <a:r>
              <a:rPr lang="en-US" sz="2400" dirty="0" smtClean="0"/>
              <a:t>:</a:t>
            </a:r>
          </a:p>
          <a:p>
            <a:pPr algn="l"/>
            <a:r>
              <a:rPr lang="en-US" sz="2400" dirty="0" smtClean="0"/>
              <a:t> 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	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printf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("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Nhap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so mot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nguyen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duong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:");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(“%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d”,&amp;n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while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(n&lt;=0);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325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6915" y="1772816"/>
            <a:ext cx="7851648" cy="182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endParaRPr lang="en-US" dirty="0" smtClean="0"/>
          </a:p>
          <a:p>
            <a:pPr algn="ctr"/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533400" y="533400"/>
            <a:ext cx="8153400" cy="1524000"/>
          </a:xfrm>
          <a:prstGeom prst="rect">
            <a:avLst/>
          </a:prstGeom>
          <a:ln>
            <a:noFill/>
          </a:ln>
        </p:spPr>
        <p:txBody>
          <a:bodyPr vert="horz" lIns="0" tIns="0" rIns="18288" bIns="0" anchor="b">
            <a:normAutofit lnSpcReduction="1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5600" b="1" kern="12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  <a:t/>
            </a:r>
            <a:br>
              <a:rPr lang="fr-FR" sz="3200" dirty="0" smtClean="0">
                <a:solidFill>
                  <a:schemeClr val="tx1"/>
                </a:solidFill>
                <a:latin typeface=".VnTimeH" pitchFamily="34" charset="0"/>
              </a:rPr>
            </a:br>
            <a:r>
              <a:rPr lang="vi-VN" sz="3600" dirty="0" smtClean="0"/>
              <a:t>CHƯƠNG </a:t>
            </a:r>
            <a:r>
              <a:rPr lang="en-US" sz="3600" dirty="0" smtClean="0"/>
              <a:t>4</a:t>
            </a:r>
            <a:r>
              <a:rPr lang="vi-VN" sz="3600" dirty="0" smtClean="0"/>
              <a:t/>
            </a:r>
            <a:br>
              <a:rPr lang="vi-VN" sz="3600" dirty="0" smtClean="0"/>
            </a:br>
            <a:r>
              <a:rPr lang="en-US" sz="3600" dirty="0" smtClean="0"/>
              <a:t>HÀM</a:t>
            </a:r>
            <a:endParaRPr lang="en-US" sz="3600" dirty="0"/>
          </a:p>
        </p:txBody>
      </p:sp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81000" y="2362200"/>
            <a:ext cx="8458200" cy="3581400"/>
          </a:xfrm>
          <a:prstGeom prst="rect">
            <a:avLst/>
          </a:prstGeom>
        </p:spPr>
        <p:txBody>
          <a:bodyPr vert="horz" lIns="0" rIns="18288">
            <a:norm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3600" dirty="0" smtClean="0"/>
          </a:p>
          <a:p>
            <a:pPr algn="l"/>
            <a:endParaRPr lang="en-US" sz="3600" dirty="0" smtClean="0"/>
          </a:p>
          <a:p>
            <a:pPr algn="just"/>
            <a:r>
              <a:rPr lang="en-US" sz="3600" dirty="0" smtClean="0"/>
              <a:t>4.1. </a:t>
            </a:r>
            <a:r>
              <a:rPr lang="en-US" sz="3600" dirty="0" err="1" smtClean="0"/>
              <a:t>Tổng</a:t>
            </a:r>
            <a:r>
              <a:rPr lang="en-US" sz="3600" dirty="0" smtClean="0"/>
              <a:t> </a:t>
            </a:r>
            <a:r>
              <a:rPr lang="en-US" sz="3600" dirty="0" err="1" smtClean="0"/>
              <a:t>quan</a:t>
            </a:r>
            <a:r>
              <a:rPr lang="en-US" sz="3600" dirty="0" smtClean="0"/>
              <a:t> </a:t>
            </a:r>
            <a:r>
              <a:rPr lang="en-US" sz="3600" dirty="0" err="1" smtClean="0"/>
              <a:t>về</a:t>
            </a:r>
            <a:r>
              <a:rPr lang="en-US" sz="3600" dirty="0" smtClean="0"/>
              <a:t> </a:t>
            </a:r>
            <a:r>
              <a:rPr lang="en-US" sz="3600" dirty="0" err="1" smtClean="0"/>
              <a:t>hàm</a:t>
            </a:r>
            <a:r>
              <a:rPr lang="en-US" sz="3600" dirty="0" smtClean="0"/>
              <a:t> </a:t>
            </a:r>
            <a:r>
              <a:rPr lang="en-US" sz="3600" dirty="0" err="1" smtClean="0"/>
              <a:t>trong</a:t>
            </a:r>
            <a:r>
              <a:rPr lang="en-US" sz="3600" dirty="0" smtClean="0"/>
              <a:t> C/C++</a:t>
            </a:r>
          </a:p>
          <a:p>
            <a:pPr algn="just"/>
            <a:r>
              <a:rPr lang="en-US" sz="3600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5175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 TỔNG QUAN VỀ HÀM TRONG C/C++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4.1.1.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(function)</a:t>
            </a:r>
          </a:p>
          <a:p>
            <a:pPr algn="l"/>
            <a:r>
              <a:rPr lang="en-US" sz="2900" dirty="0" smtClean="0"/>
              <a:t>4.1.1.1</a:t>
            </a:r>
            <a:r>
              <a:rPr lang="en-US" sz="2900" dirty="0"/>
              <a:t>. </a:t>
            </a:r>
            <a:r>
              <a:rPr lang="en-US" sz="2900" dirty="0" err="1" smtClean="0"/>
              <a:t>Khái</a:t>
            </a:r>
            <a:r>
              <a:rPr lang="en-US" sz="2900" dirty="0" smtClean="0"/>
              <a:t> </a:t>
            </a:r>
            <a:r>
              <a:rPr lang="en-US" sz="2900" dirty="0" err="1" smtClean="0"/>
              <a:t>niệm</a:t>
            </a:r>
            <a:endParaRPr lang="en-US" sz="2900" dirty="0" smtClean="0"/>
          </a:p>
          <a:p>
            <a:pPr algn="l"/>
            <a:endParaRPr lang="en-US" sz="2900" dirty="0" smtClean="0"/>
          </a:p>
          <a:p>
            <a:pPr algn="l"/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 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là </a:t>
            </a:r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một chương trình con 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cho </a:t>
            </a:r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phép định nghĩa trước các phát biểu cần thực hiện nhằm giải quyết một nhiệm vụ xác định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vi-VN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Trong một chương trình C, tối thiểu phải có một hàm, đó là hàm main(). 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3508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dirty="0"/>
              <a:t>4.1.1.2.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dụng</a:t>
            </a:r>
            <a:r>
              <a:rPr lang="en-US" sz="3200" dirty="0"/>
              <a:t>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 smtClean="0"/>
              <a:t>hàm</a:t>
            </a:r>
            <a:endParaRPr lang="en-US" sz="32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32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32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Là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cho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việc</a:t>
            </a:r>
            <a:r>
              <a:rPr lang="vi-VN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vi-VN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phân tích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sửa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lỗi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,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nâng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cấp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thuận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tiện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hơn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 </a:t>
            </a:r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Tiết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kiệm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thời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lập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do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gọi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tới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nhiều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lần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một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và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có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thể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được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dùng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trong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chương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khác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nhau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.</a:t>
            </a: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-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Dễ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dàng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phân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công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việc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cho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lập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trình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viên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cùng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gia</a:t>
            </a:r>
            <a:endParaRPr lang="vi-VN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260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394339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4.1.2.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trúc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900" dirty="0" smtClean="0"/>
              <a:t>4.1.2.1. </a:t>
            </a:r>
            <a:r>
              <a:rPr lang="en-US" sz="2900" dirty="0" err="1" smtClean="0"/>
              <a:t>Cấu</a:t>
            </a:r>
            <a:r>
              <a:rPr lang="en-US" sz="2900" dirty="0" smtClean="0"/>
              <a:t> </a:t>
            </a:r>
            <a:r>
              <a:rPr lang="en-US" sz="2900" dirty="0" err="1" smtClean="0"/>
              <a:t>trúc</a:t>
            </a:r>
            <a:endParaRPr lang="en-US" sz="2900" dirty="0" smtClean="0"/>
          </a:p>
          <a:p>
            <a:pPr algn="l"/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Phần 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khai báo và mô tả hàm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(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prototype)</a:t>
            </a:r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 DL trả về&gt;  &lt;Tên hàm&gt; ([&lt;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 số&gt;]);</a:t>
            </a:r>
          </a:p>
          <a:p>
            <a:pPr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Prototype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của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tính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Chu vi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hinh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tròn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  <a:endParaRPr lang="vi-VN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smtClean="0"/>
              <a:t>4.1.2.2.  </a:t>
            </a:r>
            <a:r>
              <a:rPr lang="en-US" sz="2400" dirty="0" err="1" smtClean="0"/>
              <a:t>Cách</a:t>
            </a:r>
            <a:r>
              <a:rPr lang="en-US" sz="2400" dirty="0" smtClean="0"/>
              <a:t> </a:t>
            </a:r>
            <a:r>
              <a:rPr lang="en-US" sz="2400" dirty="0" err="1" smtClean="0"/>
              <a:t>trình</a:t>
            </a:r>
            <a:r>
              <a:rPr lang="en-US" sz="2400" dirty="0" smtClean="0"/>
              <a:t> </a:t>
            </a:r>
            <a:r>
              <a:rPr lang="en-US" sz="2400" dirty="0" err="1" smtClean="0"/>
              <a:t>bày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khai</a:t>
            </a:r>
            <a:r>
              <a:rPr lang="en-US" sz="2400" dirty="0" smtClean="0"/>
              <a:t> </a:t>
            </a:r>
            <a:r>
              <a:rPr lang="en-US" sz="2400" dirty="0" err="1" smtClean="0"/>
              <a:t>báo</a:t>
            </a:r>
            <a:r>
              <a:rPr lang="en-US" sz="2400" dirty="0" smtClean="0"/>
              <a:t> 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cài</a:t>
            </a:r>
            <a:r>
              <a:rPr lang="en-US" sz="2400" dirty="0" smtClean="0"/>
              <a:t> </a:t>
            </a:r>
            <a:r>
              <a:rPr lang="en-US" sz="2400" dirty="0" err="1" smtClean="0"/>
              <a:t>đặt</a:t>
            </a:r>
            <a:r>
              <a:rPr lang="en-US" sz="2400" dirty="0" smtClean="0"/>
              <a:t> </a:t>
            </a:r>
            <a:r>
              <a:rPr lang="en-US" sz="2400" dirty="0" err="1" smtClean="0"/>
              <a:t>hàm</a:t>
            </a:r>
            <a:endParaRPr lang="en-US" sz="2400" dirty="0" smtClean="0"/>
          </a:p>
          <a:p>
            <a:pPr algn="l"/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DL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tra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̉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vê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̀&gt; 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&gt;([&lt;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DS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́&gt;])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Thân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595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33157" y="461024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Phần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cài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đặt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Implementation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)  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Kiểu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DL </a:t>
            </a:r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trả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vê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̀&gt; 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&gt;([&lt;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DS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sô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́&gt;])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&lt;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Thân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hàm</a:t>
            </a:r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dụ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tính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Chu vi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hinh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tròn</a:t>
            </a:r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	return 2*Pi*r;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}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6158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33157" y="217516"/>
            <a:ext cx="8424936" cy="632497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400" dirty="0" smtClean="0"/>
              <a:t>4.1.2.2.  </a:t>
            </a:r>
            <a:r>
              <a:rPr lang="en-US" sz="2400" dirty="0" err="1" smtClean="0"/>
              <a:t>Cách</a:t>
            </a:r>
            <a:r>
              <a:rPr lang="en-US" sz="2400" dirty="0" smtClean="0"/>
              <a:t> </a:t>
            </a:r>
            <a:r>
              <a:rPr lang="en-US" sz="2400" dirty="0" err="1" smtClean="0"/>
              <a:t>trình</a:t>
            </a:r>
            <a:r>
              <a:rPr lang="en-US" sz="2400" dirty="0" smtClean="0"/>
              <a:t> </a:t>
            </a:r>
            <a:r>
              <a:rPr lang="en-US" sz="2400" dirty="0" err="1" smtClean="0"/>
              <a:t>bày</a:t>
            </a:r>
            <a:r>
              <a:rPr lang="en-US" sz="2400" dirty="0" smtClean="0"/>
              <a:t> </a:t>
            </a:r>
            <a:r>
              <a:rPr lang="en-US" sz="2400" dirty="0" err="1" smtClean="0"/>
              <a:t>phần</a:t>
            </a:r>
            <a:r>
              <a:rPr lang="en-US" sz="2400" dirty="0" smtClean="0"/>
              <a:t> </a:t>
            </a:r>
            <a:r>
              <a:rPr lang="en-US" sz="2400" dirty="0" err="1" smtClean="0"/>
              <a:t>khai</a:t>
            </a:r>
            <a:r>
              <a:rPr lang="en-US" sz="2400" dirty="0" smtClean="0"/>
              <a:t> </a:t>
            </a:r>
            <a:r>
              <a:rPr lang="en-US" sz="2400" dirty="0" err="1" smtClean="0"/>
              <a:t>báo</a:t>
            </a:r>
            <a:r>
              <a:rPr lang="en-US" sz="2400" dirty="0" smtClean="0"/>
              <a:t> 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cài</a:t>
            </a:r>
            <a:r>
              <a:rPr lang="en-US" sz="2400" dirty="0" smtClean="0"/>
              <a:t> </a:t>
            </a:r>
            <a:r>
              <a:rPr lang="en-US" sz="2400" dirty="0" err="1" smtClean="0"/>
              <a:t>đặt</a:t>
            </a:r>
            <a:r>
              <a:rPr lang="en-US" sz="2400" dirty="0" smtClean="0"/>
              <a:t> </a:t>
            </a:r>
            <a:r>
              <a:rPr lang="en-US" sz="2400" dirty="0" err="1" smtClean="0"/>
              <a:t>hàm</a:t>
            </a:r>
            <a:endParaRPr lang="en-US" sz="2400" dirty="0" smtClean="0"/>
          </a:p>
          <a:p>
            <a:pPr algn="l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1: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 smtClean="0">
                <a:latin typeface="Courier New" pitchFamily="49" charset="0"/>
                <a:cs typeface="Courier New" pitchFamily="49" charset="0"/>
              </a:rPr>
              <a:t>  return 2*Pi*r;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</a:p>
          <a:p>
            <a:pPr algn="l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main()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r;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ban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kinh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 »);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f»,&amp;r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(«Chu vi=%.1f»,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ChuViHinhTron(r)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return 0;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129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650" y="0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33157" y="217516"/>
            <a:ext cx="8424936" cy="6324972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24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Cách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2: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 smtClean="0">
                <a:latin typeface="Courier New" pitchFamily="49" charset="0"/>
                <a:cs typeface="Courier New" pitchFamily="49" charset="0"/>
              </a:rPr>
              <a:t>)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int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main()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float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r;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Nhap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ban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kinh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: »);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scanf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(«%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f»,&amp;r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 </a:t>
            </a:r>
            <a:r>
              <a:rPr lang="fr-FR" sz="2400" b="1" dirty="0" err="1">
                <a:latin typeface="Courier New" pitchFamily="49" charset="0"/>
                <a:cs typeface="Courier New" pitchFamily="49" charset="0"/>
              </a:rPr>
              <a:t>printf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(«Chu vi=%.1f»,</a:t>
            </a:r>
            <a:r>
              <a:rPr lang="fr-FR" sz="24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ChuViHinhTron(r)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err="1" smtClean="0">
                <a:latin typeface="Courier New" pitchFamily="49" charset="0"/>
                <a:cs typeface="Courier New" pitchFamily="49" charset="0"/>
              </a:rPr>
              <a:t>getch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();</a:t>
            </a:r>
          </a:p>
          <a:p>
            <a:pPr algn="l"/>
            <a:r>
              <a:rPr lang="fr-FR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 return 0;</a:t>
            </a:r>
          </a:p>
          <a:p>
            <a:pPr algn="l"/>
            <a:r>
              <a:rPr lang="fr-FR" sz="2400" b="1" dirty="0" smtClean="0">
                <a:latin typeface="Courier New" pitchFamily="49" charset="0"/>
                <a:cs typeface="Courier New" pitchFamily="49" charset="0"/>
              </a:rPr>
              <a:t>}</a:t>
            </a:r>
            <a:r>
              <a:rPr lang="fr-FR" sz="2400" b="1" dirty="0">
                <a:latin typeface="Courier New" pitchFamily="49" charset="0"/>
                <a:cs typeface="Courier New" pitchFamily="49" charset="0"/>
              </a:rPr>
              <a:t>	</a:t>
            </a:r>
            <a:endParaRPr lang="fr-FR" sz="24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400" b="1" dirty="0" err="1">
                <a:latin typeface="Courier New" pitchFamily="49" charset="0"/>
                <a:cs typeface="Courier New" pitchFamily="49" charset="0"/>
              </a:rPr>
              <a:t>ChuViHinhTron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 (</a:t>
            </a:r>
            <a:r>
              <a:rPr lang="en-US" sz="2400" b="1" dirty="0">
                <a:latin typeface="Courier New" pitchFamily="49" charset="0"/>
                <a:cs typeface="Courier New" pitchFamily="49" charset="0"/>
              </a:rPr>
              <a:t>float r</a:t>
            </a:r>
            <a:r>
              <a:rPr lang="vi-VN" sz="2400" b="1" dirty="0">
                <a:latin typeface="Courier New" pitchFamily="49" charset="0"/>
                <a:cs typeface="Courier New" pitchFamily="49" charset="0"/>
              </a:rPr>
              <a:t>)</a:t>
            </a:r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{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  return 2*Pi*r;</a:t>
            </a:r>
          </a:p>
          <a:p>
            <a:pPr algn="l"/>
            <a:r>
              <a:rPr lang="en-US" sz="2400" b="1" dirty="0">
                <a:latin typeface="Courier New" pitchFamily="49" charset="0"/>
                <a:cs typeface="Courier New" pitchFamily="49" charset="0"/>
              </a:rPr>
              <a:t>}</a:t>
            </a:r>
            <a:endParaRPr lang="fr-FR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7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900" b="1" dirty="0" smtClean="0"/>
              <a:t>4.1.2.3</a:t>
            </a:r>
            <a:r>
              <a:rPr lang="en-US" sz="2900" b="1" dirty="0"/>
              <a:t>. </a:t>
            </a:r>
            <a:r>
              <a:rPr lang="en-US" sz="2900" b="1" dirty="0" err="1"/>
              <a:t>Lệnh</a:t>
            </a:r>
            <a:r>
              <a:rPr lang="en-US" sz="2900" b="1" dirty="0"/>
              <a:t> </a:t>
            </a:r>
            <a:r>
              <a:rPr lang="en-US" sz="2900" b="1" i="1" dirty="0"/>
              <a:t>return</a:t>
            </a:r>
            <a:r>
              <a:rPr lang="en-US" sz="2900" b="1" dirty="0"/>
              <a:t> </a:t>
            </a:r>
            <a:r>
              <a:rPr lang="en-US" sz="2900" b="1" dirty="0" err="1"/>
              <a:t>và</a:t>
            </a:r>
            <a:r>
              <a:rPr lang="en-US" sz="2900" b="1" dirty="0"/>
              <a:t> </a:t>
            </a:r>
            <a:r>
              <a:rPr lang="en-US" sz="2900" b="1" i="1" dirty="0" smtClean="0"/>
              <a:t>exit</a:t>
            </a:r>
          </a:p>
          <a:p>
            <a:pPr algn="l"/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Lệnh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return</a:t>
            </a:r>
          </a:p>
          <a:p>
            <a:pPr algn="l"/>
            <a:r>
              <a:rPr lang="en-US" sz="2900" b="1" dirty="0">
                <a:latin typeface="Courier New" pitchFamily="49" charset="0"/>
                <a:cs typeface="Courier New" pitchFamily="49" charset="0"/>
              </a:rPr>
              <a:t>return 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[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Biểu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thức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&gt;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]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;</a:t>
            </a:r>
          </a:p>
          <a:p>
            <a:pPr algn="l"/>
            <a:endParaRPr lang="en-US" sz="29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Lưu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ý: </a:t>
            </a:r>
          </a:p>
          <a:p>
            <a:pPr lvl="0" algn="l"/>
            <a:r>
              <a:rPr lang="en-US" sz="2900" b="1" dirty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&gt;: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Co</a:t>
            </a:r>
            <a:r>
              <a:rPr lang="vi-VN" sz="2900" dirty="0">
                <a:latin typeface="Arial" pitchFamily="34" charset="0"/>
                <a:cs typeface="Arial" pitchFamily="34" charset="0"/>
              </a:rPr>
              <a:t>́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thuộc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kiểu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của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hàm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</a:t>
            </a:r>
          </a:p>
          <a:p>
            <a:pPr lvl="0" algn="l"/>
            <a:endParaRPr lang="en-US" sz="2900" b="1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en-US" sz="2900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trả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thân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hàm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luôn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câu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lệnh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: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lvl="0" algn="l"/>
            <a:r>
              <a:rPr lang="en-US" sz="2900" b="1" dirty="0">
                <a:latin typeface="Courier New" pitchFamily="49" charset="0"/>
                <a:cs typeface="Courier New" pitchFamily="49" charset="0"/>
              </a:rPr>
              <a:t>return 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biểu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thức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&gt;;</a:t>
            </a: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047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9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1524000"/>
            <a:ext cx="8905875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489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900" b="1" dirty="0" smtClean="0"/>
              <a:t>4.1.2.3</a:t>
            </a:r>
            <a:r>
              <a:rPr lang="en-US" sz="2900" b="1" dirty="0"/>
              <a:t>. </a:t>
            </a:r>
            <a:r>
              <a:rPr lang="en-US" sz="2900" b="1" dirty="0" err="1"/>
              <a:t>Lệnh</a:t>
            </a:r>
            <a:r>
              <a:rPr lang="en-US" sz="2900" b="1" dirty="0"/>
              <a:t> </a:t>
            </a:r>
            <a:r>
              <a:rPr lang="en-US" sz="2900" b="1" i="1" dirty="0"/>
              <a:t>return</a:t>
            </a:r>
            <a:r>
              <a:rPr lang="en-US" sz="2900" b="1" dirty="0"/>
              <a:t> </a:t>
            </a:r>
            <a:r>
              <a:rPr lang="en-US" sz="2900" b="1" dirty="0" err="1"/>
              <a:t>và</a:t>
            </a:r>
            <a:r>
              <a:rPr lang="en-US" sz="2900" b="1" dirty="0"/>
              <a:t> </a:t>
            </a:r>
            <a:r>
              <a:rPr lang="en-US" sz="2900" b="1" i="1" dirty="0" smtClean="0"/>
              <a:t>exit</a:t>
            </a:r>
          </a:p>
          <a:p>
            <a:pPr algn="l"/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exit()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Dùng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đê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̉</a:t>
            </a:r>
            <a:r>
              <a:rPr lang="en-US" sz="29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thúc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chương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trình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Thư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viện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chứa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 smtClean="0">
                <a:latin typeface="Arial" pitchFamily="34" charset="0"/>
                <a:cs typeface="Arial" pitchFamily="34" charset="0"/>
              </a:rPr>
              <a:t>hàm</a:t>
            </a:r>
            <a:r>
              <a:rPr lang="en-US" sz="2900" b="1" dirty="0" smtClean="0">
                <a:latin typeface="Arial" pitchFamily="34" charset="0"/>
                <a:cs typeface="Arial" pitchFamily="34" charset="0"/>
              </a:rPr>
              <a:t> &lt;</a:t>
            </a:r>
            <a:r>
              <a:rPr lang="en-US" sz="2900" b="1" dirty="0" err="1">
                <a:latin typeface="Arial" pitchFamily="34" charset="0"/>
                <a:cs typeface="Arial" pitchFamily="34" charset="0"/>
              </a:rPr>
              <a:t>stdlib.h</a:t>
            </a:r>
            <a:r>
              <a:rPr lang="en-US" sz="2900" b="1" dirty="0">
                <a:latin typeface="Arial" pitchFamily="34" charset="0"/>
                <a:cs typeface="Arial" pitchFamily="34" charset="0"/>
              </a:rPr>
              <a:t>&gt;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algn="l"/>
            <a:endParaRPr lang="en-US" sz="2900" b="1" i="1" dirty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exit(&lt;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trạng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thái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</a:t>
            </a:r>
          </a:p>
          <a:p>
            <a:pPr algn="l"/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trạng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thái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&gt; 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: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Trạng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thái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kết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thúc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quá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trình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0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lỗi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ngược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lại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trị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0 .</a:t>
            </a:r>
          </a:p>
          <a:p>
            <a:pPr algn="l"/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50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251520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29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" y="908720"/>
            <a:ext cx="8987151" cy="5400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79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179512" y="429530"/>
            <a:ext cx="8568952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hàm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900" dirty="0" smtClean="0"/>
              <a:t>4.1.3.1. </a:t>
            </a:r>
            <a:r>
              <a:rPr lang="en-US" sz="2900" dirty="0" err="1" smtClean="0"/>
              <a:t>Hàm</a:t>
            </a:r>
            <a:r>
              <a:rPr lang="en-US" sz="2900" dirty="0" smtClean="0"/>
              <a:t> </a:t>
            </a:r>
            <a:r>
              <a:rPr lang="en-US" sz="2900" dirty="0" err="1" smtClean="0"/>
              <a:t>không</a:t>
            </a:r>
            <a:r>
              <a:rPr lang="en-US" sz="2900" dirty="0" smtClean="0"/>
              <a:t> </a:t>
            </a:r>
            <a:r>
              <a:rPr lang="en-US" sz="2900" dirty="0" err="1" smtClean="0"/>
              <a:t>trả</a:t>
            </a:r>
            <a:r>
              <a:rPr lang="en-US" sz="2900" dirty="0" smtClean="0"/>
              <a:t> </a:t>
            </a:r>
            <a:r>
              <a:rPr lang="en-US" sz="2900" dirty="0" err="1" smtClean="0"/>
              <a:t>về</a:t>
            </a:r>
            <a:r>
              <a:rPr lang="en-US" sz="2900" dirty="0" smtClean="0"/>
              <a:t> </a:t>
            </a:r>
            <a:r>
              <a:rPr lang="en-US" sz="2900" dirty="0" err="1" smtClean="0"/>
              <a:t>giá</a:t>
            </a:r>
            <a:r>
              <a:rPr lang="en-US" sz="2900" dirty="0" smtClean="0"/>
              <a:t> </a:t>
            </a:r>
            <a:r>
              <a:rPr lang="en-US" sz="2900" dirty="0" err="1" smtClean="0"/>
              <a:t>trị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gọi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&lt;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 (&lt;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Tên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các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tham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số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&gt;);</a:t>
            </a:r>
          </a:p>
          <a:p>
            <a:pPr algn="l"/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Ví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 smtClean="0">
                <a:latin typeface="Courier New" pitchFamily="49" charset="0"/>
                <a:cs typeface="Courier New" pitchFamily="49" charset="0"/>
              </a:rPr>
              <a:t>dụ:Với</a:t>
            </a:r>
            <a:r>
              <a:rPr lang="en-US" sz="2900" b="1" dirty="0" smtClean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hàm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endParaRPr lang="en-US" sz="2900" b="1" dirty="0" smtClean="0"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void 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&amp;a, 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int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 &amp;b);</a:t>
            </a:r>
          </a:p>
          <a:p>
            <a:pPr algn="l"/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Cách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 </a:t>
            </a:r>
            <a:r>
              <a:rPr lang="en-US" sz="2900" b="1" dirty="0" err="1">
                <a:latin typeface="Courier New" pitchFamily="49" charset="0"/>
                <a:cs typeface="Courier New" pitchFamily="49" charset="0"/>
              </a:rPr>
              <a:t>gọi</a:t>
            </a:r>
            <a:r>
              <a:rPr lang="en-US" sz="2900" b="1" dirty="0">
                <a:latin typeface="Courier New" pitchFamily="49" charset="0"/>
                <a:cs typeface="Courier New" pitchFamily="49" charset="0"/>
              </a:rPr>
              <a:t>:</a:t>
            </a: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c,d</a:t>
            </a:r>
            <a:r>
              <a:rPr lang="en-US" sz="2900" b="1" dirty="0" smtClean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Swap(</a:t>
            </a:r>
            <a:r>
              <a:rPr lang="en-US" sz="2900" b="1" dirty="0" err="1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a,b</a:t>
            </a:r>
            <a:r>
              <a:rPr lang="en-US" sz="2900" b="1" dirty="0">
                <a:solidFill>
                  <a:srgbClr val="FFC000"/>
                </a:solidFill>
                <a:latin typeface="Courier New" pitchFamily="49" charset="0"/>
                <a:cs typeface="Courier New" pitchFamily="49" charset="0"/>
              </a:rPr>
              <a:t>);</a:t>
            </a: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smtClean="0"/>
              <a:t>4.1.3.2. </a:t>
            </a:r>
            <a:r>
              <a:rPr lang="en-US" sz="2400" dirty="0" err="1"/>
              <a:t>Hàm</a:t>
            </a:r>
            <a:r>
              <a:rPr lang="en-US" sz="2400" dirty="0"/>
              <a:t> </a:t>
            </a:r>
            <a:r>
              <a:rPr lang="en-US" sz="2400" dirty="0" err="1" smtClean="0"/>
              <a:t>trả</a:t>
            </a:r>
            <a:r>
              <a:rPr lang="en-US" sz="2400" dirty="0" smtClean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18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" y="34636"/>
            <a:ext cx="1276350" cy="365760"/>
          </a:xfrm>
          <a:prstGeom prst="rect">
            <a:avLst/>
          </a:prstGeom>
        </p:spPr>
      </p:pic>
      <p:sp>
        <p:nvSpPr>
          <p:cNvPr id="6" name="Rectangle 7"/>
          <p:cNvSpPr txBox="1">
            <a:spLocks noChangeArrowheads="1"/>
          </p:cNvSpPr>
          <p:nvPr/>
        </p:nvSpPr>
        <p:spPr>
          <a:xfrm>
            <a:off x="323528" y="429530"/>
            <a:ext cx="8424936" cy="6081464"/>
          </a:xfrm>
          <a:prstGeom prst="rect">
            <a:avLst/>
          </a:prstGeom>
        </p:spPr>
        <p:txBody>
          <a:bodyPr vert="horz" lIns="0" rIns="18288">
            <a:noAutofit/>
          </a:bodyPr>
          <a:lstStyle>
            <a:lvl1pPr marL="0" marR="45720" indent="0" algn="r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None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ct val="20000"/>
              </a:spcBef>
              <a:buClr>
                <a:schemeClr val="tx2"/>
              </a:buClr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None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Truyền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l"/>
            <a:r>
              <a:rPr lang="en-US" sz="2900" dirty="0" smtClean="0"/>
              <a:t>4.1.4.1. </a:t>
            </a:r>
            <a:r>
              <a:rPr lang="en-US" sz="2900" dirty="0" err="1" smtClean="0"/>
              <a:t>Tham</a:t>
            </a:r>
            <a:r>
              <a:rPr lang="en-US" sz="2900" dirty="0" smtClean="0"/>
              <a:t> </a:t>
            </a:r>
            <a:r>
              <a:rPr lang="en-US" sz="2900" dirty="0" err="1" smtClean="0"/>
              <a:t>số</a:t>
            </a:r>
            <a:r>
              <a:rPr lang="en-US" sz="2900" dirty="0" smtClean="0"/>
              <a:t> </a:t>
            </a:r>
            <a:r>
              <a:rPr lang="en-US" sz="2900" dirty="0" err="1" smtClean="0"/>
              <a:t>thực</a:t>
            </a:r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9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r>
              <a:rPr lang="en-US" sz="2400" dirty="0" smtClean="0"/>
              <a:t>4.1.3.2. </a:t>
            </a:r>
            <a:r>
              <a:rPr lang="en-US" sz="2400" dirty="0" err="1"/>
              <a:t>Hàm</a:t>
            </a:r>
            <a:r>
              <a:rPr lang="en-US" sz="2400" dirty="0"/>
              <a:t> </a:t>
            </a:r>
            <a:r>
              <a:rPr lang="en-US" sz="2400" dirty="0" err="1" smtClean="0"/>
              <a:t>trả</a:t>
            </a:r>
            <a:r>
              <a:rPr lang="en-US" sz="2400" dirty="0" smtClean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giá</a:t>
            </a:r>
            <a:r>
              <a:rPr lang="en-US" sz="2400" dirty="0"/>
              <a:t> </a:t>
            </a:r>
            <a:r>
              <a:rPr lang="en-US" sz="2400" dirty="0" err="1"/>
              <a:t>trị</a:t>
            </a:r>
            <a:endParaRPr lang="en-US" sz="2400" b="1" dirty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  <a:p>
            <a:pPr algn="l"/>
            <a:endParaRPr lang="en-US" sz="2400" b="1" dirty="0" smtClean="0">
              <a:solidFill>
                <a:srgbClr val="FFC00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53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1875</TotalTime>
  <Words>3199</Words>
  <Application>Microsoft Office PowerPoint</Application>
  <PresentationFormat>On-screen Show (4:3)</PresentationFormat>
  <Paragraphs>716</Paragraphs>
  <Slides>59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59</vt:i4>
      </vt:variant>
    </vt:vector>
  </HeadingPairs>
  <TitlesOfParts>
    <vt:vector size="61" baseType="lpstr">
      <vt:lpstr>Flow</vt:lpstr>
      <vt:lpstr>1_Flow</vt:lpstr>
      <vt:lpstr>KỸ THUẬT LẬP TRÌNH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LẬP TRÌNH 1</dc:title>
  <dc:creator>giang</dc:creator>
  <cp:lastModifiedBy>giang</cp:lastModifiedBy>
  <cp:revision>92</cp:revision>
  <dcterms:created xsi:type="dcterms:W3CDTF">2020-05-10T08:10:25Z</dcterms:created>
  <dcterms:modified xsi:type="dcterms:W3CDTF">2020-07-03T15:02:08Z</dcterms:modified>
</cp:coreProperties>
</file>